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slides/slide5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5" r:id="rId6"/>
    <p:sldId id="329" r:id="rId7"/>
    <p:sldId id="330" r:id="rId8"/>
    <p:sldId id="266" r:id="rId9"/>
    <p:sldId id="267" r:id="rId10"/>
    <p:sldId id="270" r:id="rId11"/>
    <p:sldId id="331" r:id="rId12"/>
    <p:sldId id="332" r:id="rId13"/>
    <p:sldId id="333" r:id="rId14"/>
    <p:sldId id="334" r:id="rId15"/>
    <p:sldId id="271" r:id="rId16"/>
    <p:sldId id="335" r:id="rId17"/>
    <p:sldId id="336" r:id="rId18"/>
    <p:sldId id="272" r:id="rId19"/>
    <p:sldId id="337" r:id="rId20"/>
    <p:sldId id="338" r:id="rId21"/>
    <p:sldId id="273" r:id="rId22"/>
    <p:sldId id="280" r:id="rId23"/>
    <p:sldId id="281" r:id="rId24"/>
    <p:sldId id="286" r:id="rId25"/>
    <p:sldId id="287" r:id="rId26"/>
    <p:sldId id="288" r:id="rId27"/>
    <p:sldId id="289" r:id="rId28"/>
    <p:sldId id="290" r:id="rId29"/>
    <p:sldId id="291" r:id="rId30"/>
    <p:sldId id="292" r:id="rId31"/>
    <p:sldId id="293" r:id="rId32"/>
    <p:sldId id="294" r:id="rId33"/>
    <p:sldId id="295" r:id="rId34"/>
    <p:sldId id="296" r:id="rId35"/>
    <p:sldId id="297" r:id="rId36"/>
    <p:sldId id="298" r:id="rId37"/>
    <p:sldId id="299" r:id="rId38"/>
    <p:sldId id="301" r:id="rId39"/>
    <p:sldId id="302" r:id="rId40"/>
    <p:sldId id="303" r:id="rId41"/>
    <p:sldId id="304" r:id="rId42"/>
    <p:sldId id="306" r:id="rId43"/>
    <p:sldId id="307" r:id="rId44"/>
    <p:sldId id="308" r:id="rId45"/>
    <p:sldId id="309" r:id="rId46"/>
    <p:sldId id="310" r:id="rId47"/>
    <p:sldId id="311" r:id="rId48"/>
    <p:sldId id="312" r:id="rId49"/>
    <p:sldId id="313" r:id="rId50"/>
    <p:sldId id="314" r:id="rId51"/>
    <p:sldId id="315" r:id="rId52"/>
    <p:sldId id="316" r:id="rId53"/>
    <p:sldId id="317" r:id="rId54"/>
    <p:sldId id="318" r:id="rId55"/>
    <p:sldId id="319" r:id="rId56"/>
    <p:sldId id="320" r:id="rId57"/>
    <p:sldId id="321" r:id="rId58"/>
    <p:sldId id="322" r:id="rId59"/>
    <p:sldId id="323" r:id="rId60"/>
    <p:sldId id="324" r:id="rId61"/>
    <p:sldId id="325" r:id="rId62"/>
    <p:sldId id="326" r:id="rId63"/>
    <p:sldId id="327" r:id="rId6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00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793" autoAdjust="0"/>
    <p:restoredTop sz="94660"/>
  </p:normalViewPr>
  <p:slideViewPr>
    <p:cSldViewPr>
      <p:cViewPr varScale="1">
        <p:scale>
          <a:sx n="62" d="100"/>
          <a:sy n="62" d="100"/>
        </p:scale>
        <p:origin x="-89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12/7/2013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12/7/2013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Artificial Intelligence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  <a:p>
            <a:pPr algn="ctr"/>
            <a:r>
              <a:rPr lang="en-US" sz="3600" b="1" dirty="0" smtClean="0">
                <a:solidFill>
                  <a:srgbClr val="FFC000"/>
                </a:solidFill>
              </a:rPr>
              <a:t>Reasoning Systems</a:t>
            </a:r>
            <a:endParaRPr lang="en-US" sz="3600" b="1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9131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b="1" dirty="0" smtClean="0">
                <a:solidFill>
                  <a:srgbClr val="C00000"/>
                </a:solidFill>
              </a:rPr>
              <a:t> </a:t>
            </a:r>
            <a:r>
              <a:rPr lang="en-US" sz="4000" b="1" dirty="0" smtClean="0">
                <a:solidFill>
                  <a:srgbClr val="C00000"/>
                </a:solidFill>
              </a:rPr>
              <a:t>Different Methods of Reasoning</a:t>
            </a:r>
            <a:endParaRPr lang="en-US" sz="4000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382000" cy="4876800"/>
          </a:xfrm>
        </p:spPr>
        <p:txBody>
          <a:bodyPr>
            <a:normAutofit/>
          </a:bodyPr>
          <a:lstStyle/>
          <a:p>
            <a:r>
              <a:rPr lang="en-US" dirty="0" smtClean="0"/>
              <a:t>Mostly </a:t>
            </a:r>
            <a:r>
              <a:rPr lang="en-US" dirty="0" smtClean="0">
                <a:solidFill>
                  <a:srgbClr val="0000CC"/>
                </a:solidFill>
              </a:rPr>
              <a:t>Four kinds</a:t>
            </a:r>
            <a:r>
              <a:rPr lang="en-US" dirty="0" smtClean="0"/>
              <a:t> </a:t>
            </a:r>
            <a:r>
              <a:rPr lang="en-US" dirty="0" smtClean="0"/>
              <a:t>of </a:t>
            </a:r>
            <a:r>
              <a:rPr lang="en-US" dirty="0" smtClean="0">
                <a:solidFill>
                  <a:srgbClr val="0000CC"/>
                </a:solidFill>
              </a:rPr>
              <a:t>logical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00CC"/>
                </a:solidFill>
              </a:rPr>
              <a:t>reasoning</a:t>
            </a:r>
            <a:r>
              <a:rPr lang="en-US" dirty="0" smtClean="0"/>
              <a:t>: 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lvl="1"/>
            <a:r>
              <a:rPr lang="en-US" sz="2800" b="1" i="1" dirty="0" smtClean="0"/>
              <a:t>Deduction </a:t>
            </a:r>
            <a:r>
              <a:rPr lang="ar-EG" sz="2800" b="1" i="1" dirty="0" smtClean="0">
                <a:solidFill>
                  <a:srgbClr val="0000CC"/>
                </a:solidFill>
              </a:rPr>
              <a:t>الاستنتاج</a:t>
            </a:r>
            <a:endParaRPr lang="en-US" sz="2800" dirty="0" smtClean="0">
              <a:solidFill>
                <a:srgbClr val="0000CC"/>
              </a:solidFill>
            </a:endParaRPr>
          </a:p>
          <a:p>
            <a:pPr lvl="1"/>
            <a:r>
              <a:rPr lang="en-US" sz="2800" dirty="0" smtClean="0"/>
              <a:t> </a:t>
            </a:r>
            <a:r>
              <a:rPr lang="en-US" sz="2800" b="1" i="1" dirty="0" smtClean="0"/>
              <a:t>Induction </a:t>
            </a:r>
            <a:r>
              <a:rPr lang="ar-EG" sz="2800" b="1" i="1" dirty="0" smtClean="0">
                <a:solidFill>
                  <a:srgbClr val="0000CC"/>
                </a:solidFill>
              </a:rPr>
              <a:t>الاستقراء</a:t>
            </a:r>
            <a:endParaRPr lang="en-US" sz="2800" dirty="0" smtClean="0">
              <a:solidFill>
                <a:srgbClr val="0000CC"/>
              </a:solidFill>
            </a:endParaRPr>
          </a:p>
          <a:p>
            <a:pPr lvl="1"/>
            <a:r>
              <a:rPr lang="en-US" sz="2800" dirty="0" smtClean="0"/>
              <a:t> </a:t>
            </a:r>
            <a:r>
              <a:rPr lang="en-US" sz="2800" b="1" i="1" dirty="0" smtClean="0"/>
              <a:t>Abduction</a:t>
            </a:r>
            <a:r>
              <a:rPr lang="en-US" sz="2800" dirty="0" smtClean="0"/>
              <a:t> </a:t>
            </a:r>
            <a:r>
              <a:rPr lang="ar-EG" sz="2800" b="1" dirty="0" smtClean="0">
                <a:solidFill>
                  <a:srgbClr val="0000CC"/>
                </a:solidFill>
              </a:rPr>
              <a:t>التخمين</a:t>
            </a:r>
            <a:r>
              <a:rPr lang="en-US" sz="2800" dirty="0" smtClean="0"/>
              <a:t> </a:t>
            </a:r>
            <a:endParaRPr lang="en-US" sz="2800" dirty="0" smtClean="0"/>
          </a:p>
          <a:p>
            <a:pPr lvl="1"/>
            <a:r>
              <a:rPr lang="en-US" sz="2800" b="1" i="1" dirty="0" smtClean="0"/>
              <a:t>Analogy      </a:t>
            </a:r>
            <a:r>
              <a:rPr lang="ar-EG" sz="2800" b="1" i="1" dirty="0" smtClean="0">
                <a:solidFill>
                  <a:srgbClr val="0000CC"/>
                </a:solidFill>
              </a:rPr>
              <a:t>التماثل</a:t>
            </a:r>
            <a:endParaRPr lang="en-US" sz="2800" b="1" i="1" dirty="0" smtClean="0">
              <a:solidFill>
                <a:srgbClr val="0000CC"/>
              </a:solidFill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43712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solidFill>
                  <a:srgbClr val="C00000"/>
                </a:solidFill>
              </a:rPr>
              <a:t>Deduction Reasoning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80060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b="1" dirty="0" smtClean="0">
                <a:solidFill>
                  <a:srgbClr val="C00000"/>
                </a:solidFill>
              </a:rPr>
              <a:t>Deduction :</a:t>
            </a:r>
          </a:p>
          <a:p>
            <a:pPr>
              <a:buNone/>
            </a:pP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sz="2800" dirty="0" smtClean="0">
                <a:solidFill>
                  <a:srgbClr val="0000FF"/>
                </a:solidFill>
              </a:rPr>
              <a:t>Reason</a:t>
            </a:r>
            <a:r>
              <a:rPr lang="en-US" sz="2800" dirty="0" smtClean="0"/>
              <a:t> </a:t>
            </a:r>
            <a:r>
              <a:rPr lang="en-US" sz="2800" dirty="0" smtClean="0"/>
              <a:t>from </a:t>
            </a:r>
            <a:r>
              <a:rPr lang="en-US" sz="2800" dirty="0" smtClean="0">
                <a:solidFill>
                  <a:srgbClr val="0000FF"/>
                </a:solidFill>
              </a:rPr>
              <a:t>facts</a:t>
            </a:r>
            <a:r>
              <a:rPr lang="en-US" sz="2800" dirty="0" smtClean="0"/>
              <a:t> and </a:t>
            </a:r>
            <a:r>
              <a:rPr lang="en-US" sz="2800" dirty="0" smtClean="0">
                <a:solidFill>
                  <a:srgbClr val="0000FF"/>
                </a:solidFill>
              </a:rPr>
              <a:t>general</a:t>
            </a:r>
            <a:r>
              <a:rPr lang="en-US" sz="2800" dirty="0" smtClean="0"/>
              <a:t> </a:t>
            </a:r>
            <a:r>
              <a:rPr lang="en-US" sz="2800" dirty="0" smtClean="0">
                <a:solidFill>
                  <a:srgbClr val="0000FF"/>
                </a:solidFill>
              </a:rPr>
              <a:t>principles</a:t>
            </a:r>
            <a:r>
              <a:rPr lang="en-US" sz="2800" dirty="0" smtClean="0"/>
              <a:t> to other </a:t>
            </a:r>
            <a:r>
              <a:rPr lang="en-US" sz="2800" dirty="0" smtClean="0">
                <a:solidFill>
                  <a:srgbClr val="0000FF"/>
                </a:solidFill>
              </a:rPr>
              <a:t>facts</a:t>
            </a:r>
            <a:r>
              <a:rPr lang="en-US" sz="2800" dirty="0" smtClean="0"/>
              <a:t>.</a:t>
            </a:r>
          </a:p>
          <a:p>
            <a:pPr>
              <a:buNone/>
            </a:pPr>
            <a:r>
              <a:rPr lang="en-US" sz="2800" dirty="0" smtClean="0">
                <a:solidFill>
                  <a:srgbClr val="0000FF"/>
                </a:solidFill>
              </a:rPr>
              <a:t> Guarantees</a:t>
            </a:r>
            <a:r>
              <a:rPr lang="en-US" sz="2800" dirty="0" smtClean="0"/>
              <a:t> </a:t>
            </a:r>
            <a:r>
              <a:rPr lang="en-US" sz="2800" dirty="0" smtClean="0"/>
              <a:t>that the </a:t>
            </a:r>
            <a:r>
              <a:rPr lang="en-US" sz="2800" dirty="0" smtClean="0">
                <a:solidFill>
                  <a:srgbClr val="0000FF"/>
                </a:solidFill>
              </a:rPr>
              <a:t>conclusion</a:t>
            </a:r>
            <a:r>
              <a:rPr lang="en-US" sz="2800" dirty="0" smtClean="0"/>
              <a:t> is </a:t>
            </a:r>
            <a:r>
              <a:rPr lang="en-US" sz="2800" dirty="0" smtClean="0">
                <a:solidFill>
                  <a:srgbClr val="0000FF"/>
                </a:solidFill>
              </a:rPr>
              <a:t>true</a:t>
            </a:r>
            <a:r>
              <a:rPr lang="en-US" sz="2800" dirty="0" smtClean="0"/>
              <a:t>.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b="1" i="1" dirty="0" smtClean="0">
                <a:solidFill>
                  <a:srgbClr val="FF0000"/>
                </a:solidFill>
              </a:rPr>
              <a:t>Example</a:t>
            </a:r>
            <a:r>
              <a:rPr lang="en-US" dirty="0" smtClean="0"/>
              <a:t>:</a:t>
            </a:r>
          </a:p>
          <a:p>
            <a:r>
              <a:rPr lang="en-US" dirty="0" smtClean="0"/>
              <a:t>"</a:t>
            </a:r>
            <a:r>
              <a:rPr lang="en-US" i="1" dirty="0" smtClean="0">
                <a:solidFill>
                  <a:srgbClr val="0000FF"/>
                </a:solidFill>
              </a:rPr>
              <a:t>When it rains, the grass gets wet. It rains. Thus, the grass is wet.</a:t>
            </a:r>
            <a:r>
              <a:rPr lang="en-US" dirty="0" smtClean="0"/>
              <a:t>"</a:t>
            </a:r>
          </a:p>
          <a:p>
            <a:r>
              <a:rPr lang="en-US" dirty="0" smtClean="0"/>
              <a:t>This means </a:t>
            </a:r>
            <a:r>
              <a:rPr lang="en-US" dirty="0" smtClean="0"/>
              <a:t>that; </a:t>
            </a:r>
            <a:r>
              <a:rPr lang="en-US" dirty="0" smtClean="0"/>
              <a:t>it is </a:t>
            </a:r>
            <a:r>
              <a:rPr lang="en-US" dirty="0" smtClean="0">
                <a:solidFill>
                  <a:srgbClr val="0000FF"/>
                </a:solidFill>
              </a:rPr>
              <a:t>using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00FF"/>
                </a:solidFill>
              </a:rPr>
              <a:t>rule</a:t>
            </a:r>
            <a:r>
              <a:rPr lang="en-US" dirty="0" smtClean="0"/>
              <a:t> and its </a:t>
            </a:r>
            <a:r>
              <a:rPr lang="en-US" dirty="0" smtClean="0">
                <a:solidFill>
                  <a:srgbClr val="0000FF"/>
                </a:solidFill>
              </a:rPr>
              <a:t>precondition</a:t>
            </a:r>
            <a:r>
              <a:rPr lang="en-US" dirty="0" smtClean="0"/>
              <a:t> to make a </a:t>
            </a:r>
            <a:r>
              <a:rPr lang="en-US" dirty="0" smtClean="0">
                <a:solidFill>
                  <a:srgbClr val="FF0000"/>
                </a:solidFill>
              </a:rPr>
              <a:t>conclusion</a:t>
            </a:r>
            <a:r>
              <a:rPr lang="en-US" dirty="0" smtClean="0"/>
              <a:t>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 Applying</a:t>
            </a:r>
            <a:r>
              <a:rPr lang="en-US" dirty="0" smtClean="0"/>
              <a:t> </a:t>
            </a:r>
            <a:r>
              <a:rPr lang="en-US" dirty="0" smtClean="0"/>
              <a:t>a </a:t>
            </a:r>
            <a:r>
              <a:rPr lang="en-US" dirty="0" smtClean="0">
                <a:solidFill>
                  <a:srgbClr val="C00000"/>
                </a:solidFill>
              </a:rPr>
              <a:t>general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00CC"/>
                </a:solidFill>
              </a:rPr>
              <a:t>principle</a:t>
            </a:r>
            <a:r>
              <a:rPr lang="en-US" dirty="0" smtClean="0"/>
              <a:t> to a </a:t>
            </a:r>
            <a:r>
              <a:rPr lang="en-US" dirty="0" smtClean="0">
                <a:solidFill>
                  <a:srgbClr val="C00000"/>
                </a:solidFill>
              </a:rPr>
              <a:t>special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00CC"/>
                </a:solidFill>
              </a:rPr>
              <a:t>case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Using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C00000"/>
                </a:solidFill>
              </a:rPr>
              <a:t>theory</a:t>
            </a:r>
            <a:r>
              <a:rPr lang="en-US" dirty="0" smtClean="0"/>
              <a:t> to make </a:t>
            </a:r>
            <a:r>
              <a:rPr lang="en-US" dirty="0" smtClean="0">
                <a:solidFill>
                  <a:srgbClr val="0000CC"/>
                </a:solidFill>
              </a:rPr>
              <a:t>predictions</a:t>
            </a:r>
          </a:p>
          <a:p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Usage</a:t>
            </a:r>
            <a:r>
              <a:rPr lang="en-US" dirty="0" smtClean="0"/>
              <a:t>: </a:t>
            </a:r>
            <a:r>
              <a:rPr lang="en-US" dirty="0" smtClean="0">
                <a:solidFill>
                  <a:srgbClr val="C00000"/>
                </a:solidFill>
              </a:rPr>
              <a:t>Inference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00FF"/>
                </a:solidFill>
              </a:rPr>
              <a:t>engines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C00000"/>
                </a:solidFill>
              </a:rPr>
              <a:t>Theorem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C00000"/>
                </a:solidFill>
              </a:rPr>
              <a:t>provers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C00000"/>
                </a:solidFill>
              </a:rPr>
              <a:t>Planning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38200"/>
            <a:ext cx="8534400" cy="55626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000" b="1" dirty="0" smtClean="0">
                <a:solidFill>
                  <a:srgbClr val="FF0000"/>
                </a:solidFill>
              </a:rPr>
              <a:t>■ </a:t>
            </a:r>
            <a:r>
              <a:rPr lang="en-US" sz="2400" b="1" dirty="0" smtClean="0">
                <a:solidFill>
                  <a:srgbClr val="C00000"/>
                </a:solidFill>
              </a:rPr>
              <a:t> </a:t>
            </a:r>
            <a:r>
              <a:rPr lang="en-US" sz="2400" b="1" dirty="0" smtClean="0">
                <a:solidFill>
                  <a:srgbClr val="C00000"/>
                </a:solidFill>
              </a:rPr>
              <a:t>Modus Ponens : </a:t>
            </a:r>
          </a:p>
          <a:p>
            <a:r>
              <a:rPr lang="en-US" sz="2400" dirty="0" smtClean="0"/>
              <a:t> </a:t>
            </a:r>
            <a:r>
              <a:rPr lang="en-US" sz="2400" dirty="0" smtClean="0">
                <a:solidFill>
                  <a:srgbClr val="C00000"/>
                </a:solidFill>
              </a:rPr>
              <a:t>Latin</a:t>
            </a:r>
            <a:r>
              <a:rPr lang="en-US" sz="2400" dirty="0" smtClean="0"/>
              <a:t> for "the way of affirming"</a:t>
            </a:r>
          </a:p>
          <a:p>
            <a:r>
              <a:rPr lang="en-US" sz="2400" dirty="0" smtClean="0"/>
              <a:t>It is a valid </a:t>
            </a:r>
            <a:r>
              <a:rPr lang="en-US" sz="2400" dirty="0" smtClean="0">
                <a:solidFill>
                  <a:srgbClr val="0000CC"/>
                </a:solidFill>
              </a:rPr>
              <a:t>form</a:t>
            </a:r>
            <a:r>
              <a:rPr lang="en-US" sz="2400" dirty="0" smtClean="0"/>
              <a:t> of argument </a:t>
            </a:r>
            <a:r>
              <a:rPr lang="en-US" sz="2400" b="1" dirty="0" smtClean="0">
                <a:solidFill>
                  <a:srgbClr val="0000CC"/>
                </a:solidFill>
              </a:rPr>
              <a:t>affirming</a:t>
            </a:r>
            <a:r>
              <a:rPr lang="en-US" sz="2400" dirty="0" smtClean="0"/>
              <a:t> the </a:t>
            </a:r>
            <a:r>
              <a:rPr lang="en-US" sz="2400" b="1" dirty="0" smtClean="0">
                <a:solidFill>
                  <a:srgbClr val="0000CC"/>
                </a:solidFill>
              </a:rPr>
              <a:t>antecedent (premises)</a:t>
            </a:r>
            <a:endParaRPr lang="en-US" sz="2400" dirty="0" smtClean="0"/>
          </a:p>
          <a:p>
            <a:pPr marL="548640" lvl="2" indent="-274320">
              <a:buClr>
                <a:schemeClr val="accent3"/>
              </a:buClr>
              <a:buSzPct val="95000"/>
              <a:buNone/>
            </a:pPr>
            <a:r>
              <a:rPr lang="en-US" sz="2400" b="1" i="1" dirty="0" smtClean="0">
                <a:solidFill>
                  <a:srgbClr val="C00000"/>
                </a:solidFill>
              </a:rPr>
              <a:t>Example</a:t>
            </a:r>
            <a:r>
              <a:rPr lang="en-US" sz="2400" b="1" i="1" dirty="0" smtClean="0">
                <a:solidFill>
                  <a:srgbClr val="FF0000"/>
                </a:solidFill>
              </a:rPr>
              <a:t>:</a:t>
            </a:r>
          </a:p>
          <a:p>
            <a:pPr marL="548640" lvl="2" indent="-274320">
              <a:buClr>
                <a:schemeClr val="accent3"/>
              </a:buClr>
              <a:buSzPct val="95000"/>
              <a:buNone/>
            </a:pPr>
            <a:r>
              <a:rPr lang="en-US" sz="2400" b="1" i="1" dirty="0" smtClean="0">
                <a:solidFill>
                  <a:srgbClr val="FF0000"/>
                </a:solidFill>
              </a:rPr>
              <a:t>◊ If it is rainy, John carries an umbrella</a:t>
            </a:r>
          </a:p>
          <a:p>
            <a:pPr marL="548640" lvl="2" indent="-274320">
              <a:buClr>
                <a:schemeClr val="accent3"/>
              </a:buClr>
              <a:buSzPct val="95000"/>
              <a:buNone/>
            </a:pPr>
            <a:r>
              <a:rPr lang="en-US" sz="2400" b="1" dirty="0" smtClean="0">
                <a:solidFill>
                  <a:srgbClr val="0000FF"/>
                </a:solidFill>
              </a:rPr>
              <a:t>	It is rainy</a:t>
            </a:r>
          </a:p>
          <a:p>
            <a:pPr marL="548640" lvl="2" indent="-274320">
              <a:buClr>
                <a:schemeClr val="accent3"/>
              </a:buClr>
              <a:buSzPct val="95000"/>
              <a:buNone/>
            </a:pPr>
            <a:r>
              <a:rPr lang="en-US" sz="2400" b="1" dirty="0" smtClean="0">
                <a:solidFill>
                  <a:srgbClr val="0000FF"/>
                </a:solidFill>
              </a:rPr>
              <a:t>     -----------------  </a:t>
            </a:r>
            <a:r>
              <a:rPr lang="en-US" sz="2400" b="1" dirty="0" smtClean="0"/>
              <a:t>(doted line read as "</a:t>
            </a:r>
            <a:r>
              <a:rPr lang="en-US" sz="2400" b="1" dirty="0" smtClean="0">
                <a:solidFill>
                  <a:srgbClr val="C00000"/>
                </a:solidFill>
              </a:rPr>
              <a:t>therefore</a:t>
            </a:r>
            <a:r>
              <a:rPr lang="en-US" sz="2400" b="1" dirty="0" smtClean="0"/>
              <a:t>")</a:t>
            </a:r>
          </a:p>
          <a:p>
            <a:pPr marL="548640" lvl="2" indent="-274320">
              <a:buClr>
                <a:schemeClr val="accent3"/>
              </a:buClr>
              <a:buSzPct val="95000"/>
              <a:buNone/>
            </a:pPr>
            <a:r>
              <a:rPr lang="en-US" sz="2400" b="1" dirty="0" smtClean="0">
                <a:solidFill>
                  <a:srgbClr val="0000FF"/>
                </a:solidFill>
              </a:rPr>
              <a:t>     John carries an umbrella</a:t>
            </a:r>
            <a:r>
              <a:rPr lang="en-US" sz="2400" b="1" dirty="0" smtClean="0"/>
              <a:t>.</a:t>
            </a:r>
          </a:p>
          <a:p>
            <a:pPr marL="548640" lvl="2" indent="-274320">
              <a:buClr>
                <a:schemeClr val="accent3"/>
              </a:buClr>
              <a:buSzPct val="95000"/>
              <a:buNone/>
            </a:pPr>
            <a:r>
              <a:rPr lang="en-US" sz="2400" b="1" dirty="0" smtClean="0"/>
              <a:t>◊      </a:t>
            </a:r>
            <a:r>
              <a:rPr lang="en-US" sz="2400" b="1" dirty="0" smtClean="0">
                <a:solidFill>
                  <a:srgbClr val="FF0000"/>
                </a:solidFill>
              </a:rPr>
              <a:t>If p then q  </a:t>
            </a:r>
            <a:r>
              <a:rPr lang="en-US" sz="2400" b="1" dirty="0" smtClean="0"/>
              <a:t>, </a:t>
            </a:r>
            <a:r>
              <a:rPr lang="en-US" sz="2400" b="1" dirty="0" smtClean="0"/>
              <a:t> </a:t>
            </a:r>
            <a:r>
              <a:rPr lang="en-US" sz="2400" b="1" dirty="0" smtClean="0"/>
              <a:t>	 </a:t>
            </a:r>
            <a:r>
              <a:rPr lang="en-US" sz="2400" b="1" i="1" dirty="0" smtClean="0">
                <a:solidFill>
                  <a:srgbClr val="C00000"/>
                </a:solidFill>
              </a:rPr>
              <a:t>p              </a:t>
            </a:r>
            <a:r>
              <a:rPr lang="en-US" sz="2400" dirty="0" smtClean="0"/>
              <a:t>or as  </a:t>
            </a:r>
            <a:r>
              <a:rPr lang="en-US" sz="2400" b="1" dirty="0" smtClean="0">
                <a:solidFill>
                  <a:srgbClr val="C00000"/>
                </a:solidFill>
              </a:rPr>
              <a:t>(( P </a:t>
            </a:r>
            <a:r>
              <a:rPr lang="en-US" sz="2400" b="1" dirty="0" smtClean="0">
                <a:solidFill>
                  <a:srgbClr val="C00000"/>
                </a:solidFill>
                <a:sym typeface="Wingdings" pitchFamily="2" charset="2"/>
              </a:rPr>
              <a:t> Q) </a:t>
            </a:r>
            <a:r>
              <a:rPr lang="en-US" sz="2400" b="1" dirty="0" smtClean="0">
                <a:solidFill>
                  <a:srgbClr val="C00000"/>
                </a:solidFill>
              </a:rPr>
              <a:t>∧</a:t>
            </a:r>
            <a:r>
              <a:rPr lang="en-US" sz="2400" b="1" dirty="0" smtClean="0">
                <a:solidFill>
                  <a:srgbClr val="C00000"/>
                </a:solidFill>
                <a:sym typeface="Wingdings" pitchFamily="2" charset="2"/>
              </a:rPr>
              <a:t> P)  Q</a:t>
            </a:r>
            <a:endParaRPr lang="en-US" sz="2400" b="1" i="1" dirty="0" smtClean="0">
              <a:solidFill>
                <a:srgbClr val="C00000"/>
              </a:solidFill>
            </a:endParaRPr>
          </a:p>
          <a:p>
            <a:pPr marL="1828800" lvl="7" indent="-274320">
              <a:buSzPct val="95000"/>
              <a:buNone/>
            </a:pPr>
            <a:r>
              <a:rPr lang="en-US" sz="2400" b="1" i="1" dirty="0" smtClean="0">
                <a:solidFill>
                  <a:srgbClr val="C00000"/>
                </a:solidFill>
              </a:rPr>
              <a:t>		----</a:t>
            </a:r>
          </a:p>
          <a:p>
            <a:pPr marL="1828800" lvl="7" indent="-274320">
              <a:buSzPct val="95000"/>
              <a:buNone/>
            </a:pPr>
            <a:r>
              <a:rPr lang="en-US" sz="2400" b="1" i="1" dirty="0" smtClean="0">
                <a:solidFill>
                  <a:srgbClr val="C00000"/>
                </a:solidFill>
              </a:rPr>
              <a:t>		Q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4102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dirty="0" smtClean="0">
                <a:solidFill>
                  <a:srgbClr val="C00000"/>
                </a:solidFill>
              </a:rPr>
              <a:t>Explanation of   </a:t>
            </a:r>
            <a:r>
              <a:rPr lang="en-US" sz="2800" b="1" dirty="0" smtClean="0">
                <a:solidFill>
                  <a:srgbClr val="0000CC"/>
                </a:solidFill>
              </a:rPr>
              <a:t>(( </a:t>
            </a:r>
            <a:r>
              <a:rPr lang="en-US" sz="2800" b="1" dirty="0" smtClean="0">
                <a:solidFill>
                  <a:srgbClr val="0000CC"/>
                </a:solidFill>
              </a:rPr>
              <a:t>P </a:t>
            </a:r>
            <a:r>
              <a:rPr lang="en-US" sz="2800" b="1" dirty="0" smtClean="0">
                <a:solidFill>
                  <a:srgbClr val="0000CC"/>
                </a:solidFill>
                <a:sym typeface="Wingdings" pitchFamily="2" charset="2"/>
              </a:rPr>
              <a:t> Q) </a:t>
            </a:r>
            <a:r>
              <a:rPr lang="en-US" sz="2800" b="1" dirty="0" smtClean="0">
                <a:solidFill>
                  <a:srgbClr val="0000CC"/>
                </a:solidFill>
              </a:rPr>
              <a:t>∧</a:t>
            </a:r>
            <a:r>
              <a:rPr lang="en-US" sz="2800" b="1" dirty="0" smtClean="0">
                <a:solidFill>
                  <a:srgbClr val="0000CC"/>
                </a:solidFill>
                <a:sym typeface="Wingdings" pitchFamily="2" charset="2"/>
              </a:rPr>
              <a:t> P)  Q</a:t>
            </a:r>
            <a:endParaRPr lang="en-US" b="1" dirty="0" smtClean="0">
              <a:solidFill>
                <a:srgbClr val="0000CC"/>
              </a:solidFill>
            </a:endParaRPr>
          </a:p>
          <a:p>
            <a:r>
              <a:rPr lang="en-US" dirty="0" smtClean="0"/>
              <a:t>The </a:t>
            </a:r>
            <a:r>
              <a:rPr lang="en-US" dirty="0" smtClean="0">
                <a:solidFill>
                  <a:srgbClr val="0000CC"/>
                </a:solidFill>
              </a:rPr>
              <a:t>argument</a:t>
            </a:r>
            <a:r>
              <a:rPr lang="en-US" dirty="0" smtClean="0"/>
              <a:t> form has </a:t>
            </a:r>
            <a:r>
              <a:rPr lang="en-US" dirty="0" smtClean="0">
                <a:solidFill>
                  <a:srgbClr val="FF0000"/>
                </a:solidFill>
              </a:rPr>
              <a:t>two premises</a:t>
            </a:r>
            <a:r>
              <a:rPr lang="en-US" dirty="0" smtClean="0"/>
              <a:t>. </a:t>
            </a:r>
          </a:p>
          <a:p>
            <a:r>
              <a:rPr lang="en-US" dirty="0" smtClean="0"/>
              <a:t>The </a:t>
            </a:r>
            <a:r>
              <a:rPr lang="en-US" dirty="0" smtClean="0">
                <a:solidFill>
                  <a:srgbClr val="FF0000"/>
                </a:solidFill>
              </a:rPr>
              <a:t>first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00CC"/>
                </a:solidFill>
              </a:rPr>
              <a:t>premise</a:t>
            </a:r>
            <a:r>
              <a:rPr lang="en-US" dirty="0" smtClean="0"/>
              <a:t> is the "</a:t>
            </a:r>
            <a:r>
              <a:rPr lang="en-US" dirty="0" smtClean="0">
                <a:solidFill>
                  <a:srgbClr val="C00000"/>
                </a:solidFill>
              </a:rPr>
              <a:t>if–then</a:t>
            </a:r>
            <a:r>
              <a:rPr lang="en-US" dirty="0" smtClean="0"/>
              <a:t>" or </a:t>
            </a:r>
            <a:r>
              <a:rPr lang="en-US" dirty="0" smtClean="0">
                <a:solidFill>
                  <a:srgbClr val="0000CC"/>
                </a:solidFill>
              </a:rPr>
              <a:t>conditional</a:t>
            </a:r>
            <a:r>
              <a:rPr lang="en-US" dirty="0" smtClean="0"/>
              <a:t> </a:t>
            </a:r>
            <a:r>
              <a:rPr lang="en-US" dirty="0" smtClean="0">
                <a:solidFill>
                  <a:srgbClr val="0000CC"/>
                </a:solidFill>
              </a:rPr>
              <a:t>claim</a:t>
            </a:r>
            <a:r>
              <a:rPr lang="en-US" dirty="0" smtClean="0"/>
              <a:t>, namely that </a:t>
            </a:r>
            <a:r>
              <a:rPr lang="en-US" b="1" i="1" dirty="0" smtClean="0">
                <a:solidFill>
                  <a:srgbClr val="C00000"/>
                </a:solidFill>
              </a:rPr>
              <a:t>P</a:t>
            </a:r>
            <a:r>
              <a:rPr lang="en-US" b="1" dirty="0" smtClean="0">
                <a:solidFill>
                  <a:srgbClr val="C00000"/>
                </a:solidFill>
              </a:rPr>
              <a:t> implies </a:t>
            </a:r>
            <a:r>
              <a:rPr lang="en-US" b="1" i="1" dirty="0" smtClean="0">
                <a:solidFill>
                  <a:srgbClr val="C00000"/>
                </a:solidFill>
              </a:rPr>
              <a:t>Q</a:t>
            </a:r>
            <a:r>
              <a:rPr lang="en-US" dirty="0" smtClean="0"/>
              <a:t>. </a:t>
            </a:r>
          </a:p>
          <a:p>
            <a:r>
              <a:rPr lang="en-US" dirty="0" smtClean="0"/>
              <a:t>The </a:t>
            </a:r>
            <a:r>
              <a:rPr lang="en-US" dirty="0" smtClean="0">
                <a:solidFill>
                  <a:srgbClr val="FF0000"/>
                </a:solidFill>
              </a:rPr>
              <a:t>second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00CC"/>
                </a:solidFill>
              </a:rPr>
              <a:t>premise</a:t>
            </a:r>
            <a:r>
              <a:rPr lang="en-US" dirty="0" smtClean="0"/>
              <a:t> is that </a:t>
            </a:r>
            <a:r>
              <a:rPr lang="en-US" i="1" dirty="0" smtClean="0">
                <a:solidFill>
                  <a:srgbClr val="C00000"/>
                </a:solidFill>
              </a:rPr>
              <a:t>P</a:t>
            </a:r>
            <a:r>
              <a:rPr lang="en-US" dirty="0" smtClean="0"/>
              <a:t>, the </a:t>
            </a:r>
            <a:r>
              <a:rPr lang="en-US" dirty="0" smtClean="0">
                <a:solidFill>
                  <a:srgbClr val="C00000"/>
                </a:solidFill>
              </a:rPr>
              <a:t>antecedent</a:t>
            </a:r>
            <a:r>
              <a:rPr lang="en-US" dirty="0" smtClean="0"/>
              <a:t> of the </a:t>
            </a:r>
            <a:r>
              <a:rPr lang="en-US" dirty="0" smtClean="0">
                <a:solidFill>
                  <a:srgbClr val="0000CC"/>
                </a:solidFill>
              </a:rPr>
              <a:t>conditional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00CC"/>
                </a:solidFill>
              </a:rPr>
              <a:t>claim</a:t>
            </a:r>
            <a:r>
              <a:rPr lang="en-US" dirty="0" smtClean="0"/>
              <a:t>, </a:t>
            </a:r>
            <a:r>
              <a:rPr lang="en-US" dirty="0" smtClean="0"/>
              <a:t>is </a:t>
            </a:r>
            <a:r>
              <a:rPr lang="en-US" dirty="0" smtClean="0">
                <a:solidFill>
                  <a:srgbClr val="C00000"/>
                </a:solidFill>
              </a:rPr>
              <a:t>true</a:t>
            </a:r>
            <a:r>
              <a:rPr lang="en-US" dirty="0" smtClean="0"/>
              <a:t>. </a:t>
            </a:r>
          </a:p>
          <a:p>
            <a:r>
              <a:rPr lang="en-US" dirty="0" smtClean="0"/>
              <a:t>From these </a:t>
            </a:r>
            <a:r>
              <a:rPr lang="en-US" dirty="0" smtClean="0">
                <a:solidFill>
                  <a:srgbClr val="0000CC"/>
                </a:solidFill>
              </a:rPr>
              <a:t>two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00CC"/>
                </a:solidFill>
              </a:rPr>
              <a:t>premises</a:t>
            </a:r>
            <a:r>
              <a:rPr lang="en-US" dirty="0" smtClean="0"/>
              <a:t> it can be logically </a:t>
            </a:r>
            <a:r>
              <a:rPr lang="en-US" dirty="0" smtClean="0">
                <a:solidFill>
                  <a:srgbClr val="FF0000"/>
                </a:solidFill>
              </a:rPr>
              <a:t>concluded</a:t>
            </a:r>
            <a:r>
              <a:rPr lang="en-US" dirty="0" smtClean="0"/>
              <a:t> that </a:t>
            </a:r>
            <a:r>
              <a:rPr lang="en-US" i="1" dirty="0" smtClean="0">
                <a:solidFill>
                  <a:srgbClr val="C00000"/>
                </a:solidFill>
              </a:rPr>
              <a:t>Q</a:t>
            </a:r>
            <a:r>
              <a:rPr lang="en-US" dirty="0" smtClean="0"/>
              <a:t>, the </a:t>
            </a:r>
            <a:r>
              <a:rPr lang="en-US" dirty="0" smtClean="0">
                <a:solidFill>
                  <a:srgbClr val="C00000"/>
                </a:solidFill>
              </a:rPr>
              <a:t>consequent</a:t>
            </a:r>
            <a:r>
              <a:rPr lang="en-US" dirty="0" smtClean="0"/>
              <a:t> of the conditional claim, must be </a:t>
            </a:r>
            <a:r>
              <a:rPr lang="en-US" dirty="0" smtClean="0">
                <a:solidFill>
                  <a:srgbClr val="C00000"/>
                </a:solidFill>
              </a:rPr>
              <a:t>true</a:t>
            </a:r>
            <a:r>
              <a:rPr lang="en-US" dirty="0" smtClean="0"/>
              <a:t> as well. </a:t>
            </a:r>
          </a:p>
          <a:p>
            <a:r>
              <a:rPr lang="en-US" dirty="0" smtClean="0"/>
              <a:t>In </a:t>
            </a:r>
            <a:r>
              <a:rPr lang="en-US" dirty="0" smtClean="0">
                <a:solidFill>
                  <a:srgbClr val="C00000"/>
                </a:solidFill>
              </a:rPr>
              <a:t>AI</a:t>
            </a:r>
            <a:r>
              <a:rPr lang="en-US" dirty="0" smtClean="0"/>
              <a:t> </a:t>
            </a:r>
            <a:r>
              <a:rPr lang="en-US" i="1" dirty="0" smtClean="0">
                <a:solidFill>
                  <a:srgbClr val="0000CC"/>
                </a:solidFill>
              </a:rPr>
              <a:t>modus</a:t>
            </a:r>
            <a:r>
              <a:rPr lang="en-US" i="1" dirty="0" smtClean="0"/>
              <a:t> </a:t>
            </a:r>
            <a:r>
              <a:rPr lang="en-US" i="1" dirty="0" smtClean="0">
                <a:solidFill>
                  <a:srgbClr val="0000CC"/>
                </a:solidFill>
              </a:rPr>
              <a:t>ponens</a:t>
            </a:r>
            <a:r>
              <a:rPr lang="en-US" dirty="0" smtClean="0"/>
              <a:t> is often called </a:t>
            </a:r>
            <a:r>
              <a:rPr lang="en-US" b="1" i="1" dirty="0" smtClean="0">
                <a:solidFill>
                  <a:srgbClr val="0000CC"/>
                </a:solidFill>
              </a:rPr>
              <a:t>Forward Chaining</a:t>
            </a:r>
          </a:p>
          <a:p>
            <a:pPr>
              <a:buNone/>
            </a:pPr>
            <a:r>
              <a:rPr lang="en-US" b="1" dirty="0" smtClean="0">
                <a:solidFill>
                  <a:srgbClr val="C00000"/>
                </a:solidFill>
              </a:rPr>
              <a:t>example</a:t>
            </a:r>
            <a:r>
              <a:rPr lang="en-US" dirty="0" smtClean="0"/>
              <a:t> :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>
                <a:solidFill>
                  <a:srgbClr val="0000CC"/>
                </a:solidFill>
              </a:rPr>
              <a:t>If today is Tuesday, then John will go to work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>
                <a:solidFill>
                  <a:srgbClr val="FF0000"/>
                </a:solidFill>
              </a:rPr>
              <a:t>Today is Tuesday. Therefore, John will go to work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8534400" cy="5562600"/>
          </a:xfrm>
        </p:spPr>
        <p:txBody>
          <a:bodyPr/>
          <a:lstStyle/>
          <a:p>
            <a:pPr>
              <a:buNone/>
            </a:pPr>
            <a:r>
              <a:rPr lang="en-US" b="1" dirty="0" smtClean="0"/>
              <a:t>‡ </a:t>
            </a:r>
            <a:r>
              <a:rPr lang="en-US" b="1" dirty="0" smtClean="0">
                <a:solidFill>
                  <a:srgbClr val="C00000"/>
                </a:solidFill>
              </a:rPr>
              <a:t>Modus </a:t>
            </a:r>
            <a:r>
              <a:rPr lang="en-US" b="1" dirty="0" err="1" smtClean="0">
                <a:solidFill>
                  <a:srgbClr val="C00000"/>
                </a:solidFill>
              </a:rPr>
              <a:t>Tollens</a:t>
            </a:r>
            <a:r>
              <a:rPr lang="en-US" b="1" dirty="0" smtClean="0"/>
              <a:t> :</a:t>
            </a:r>
            <a:r>
              <a:rPr lang="en-US" dirty="0" smtClean="0"/>
              <a:t> a valid </a:t>
            </a:r>
            <a:r>
              <a:rPr lang="en-US" dirty="0" smtClean="0">
                <a:solidFill>
                  <a:srgbClr val="0000CC"/>
                </a:solidFill>
              </a:rPr>
              <a:t>form</a:t>
            </a:r>
            <a:r>
              <a:rPr lang="en-US" dirty="0" smtClean="0"/>
              <a:t> of argument </a:t>
            </a:r>
            <a:r>
              <a:rPr lang="en-US" b="1" dirty="0" smtClean="0">
                <a:solidFill>
                  <a:srgbClr val="0000CC"/>
                </a:solidFill>
              </a:rPr>
              <a:t>denying</a:t>
            </a:r>
            <a:r>
              <a:rPr lang="en-US" dirty="0" smtClean="0">
                <a:solidFill>
                  <a:srgbClr val="0000CC"/>
                </a:solidFill>
              </a:rPr>
              <a:t> </a:t>
            </a:r>
            <a:r>
              <a:rPr lang="ar-EG" dirty="0" err="1" smtClean="0">
                <a:solidFill>
                  <a:srgbClr val="0000CC"/>
                </a:solidFill>
              </a:rPr>
              <a:t>انكار</a:t>
            </a:r>
            <a:r>
              <a:rPr lang="en-US" dirty="0" smtClean="0"/>
              <a:t> the </a:t>
            </a:r>
            <a:r>
              <a:rPr lang="en-US" b="1" dirty="0" smtClean="0">
                <a:solidFill>
                  <a:srgbClr val="0000CC"/>
                </a:solidFill>
              </a:rPr>
              <a:t>consequent</a:t>
            </a:r>
            <a:r>
              <a:rPr lang="en-US" dirty="0" smtClean="0"/>
              <a:t>.</a:t>
            </a:r>
          </a:p>
          <a:p>
            <a:pPr lvl="1">
              <a:buNone/>
            </a:pPr>
            <a:r>
              <a:rPr lang="en-US" dirty="0" smtClean="0"/>
              <a:t> </a:t>
            </a:r>
            <a:r>
              <a:rPr lang="en-US" b="1" dirty="0" smtClean="0"/>
              <a:t>◊</a:t>
            </a:r>
            <a:r>
              <a:rPr lang="en-US" dirty="0" smtClean="0"/>
              <a:t> </a:t>
            </a:r>
            <a:r>
              <a:rPr lang="en-US" b="1" i="1" dirty="0" smtClean="0">
                <a:solidFill>
                  <a:srgbClr val="FF0000"/>
                </a:solidFill>
              </a:rPr>
              <a:t>If it is rainy, John carries an umbrella</a:t>
            </a:r>
          </a:p>
          <a:p>
            <a:pPr lvl="1">
              <a:buNone/>
            </a:pPr>
            <a:endParaRPr lang="en-US" b="1" i="1" dirty="0" smtClean="0">
              <a:solidFill>
                <a:srgbClr val="FF0000"/>
              </a:solidFill>
            </a:endParaRPr>
          </a:p>
          <a:p>
            <a:pPr lvl="1">
              <a:buNone/>
            </a:pPr>
            <a:r>
              <a:rPr lang="en-US" b="1" dirty="0" smtClean="0">
                <a:solidFill>
                  <a:srgbClr val="0000FF"/>
                </a:solidFill>
              </a:rPr>
              <a:t>John does not carry an umbrella</a:t>
            </a:r>
          </a:p>
          <a:p>
            <a:pPr lvl="1">
              <a:buNone/>
            </a:pPr>
            <a:r>
              <a:rPr lang="en-US" b="1" dirty="0" smtClean="0">
                <a:solidFill>
                  <a:srgbClr val="0000FF"/>
                </a:solidFill>
              </a:rPr>
              <a:t>-----------------</a:t>
            </a:r>
            <a:r>
              <a:rPr lang="en-US" b="1" dirty="0" smtClean="0"/>
              <a:t>--------------------</a:t>
            </a:r>
            <a:r>
              <a:rPr lang="en-US" dirty="0" smtClean="0"/>
              <a:t>(</a:t>
            </a:r>
            <a:r>
              <a:rPr lang="en-US" dirty="0" smtClean="0"/>
              <a:t>doted line read as "</a:t>
            </a:r>
            <a:r>
              <a:rPr lang="en-US" dirty="0" smtClean="0">
                <a:solidFill>
                  <a:srgbClr val="FF0000"/>
                </a:solidFill>
              </a:rPr>
              <a:t>because</a:t>
            </a:r>
            <a:r>
              <a:rPr lang="en-US" dirty="0" smtClean="0"/>
              <a:t>")</a:t>
            </a:r>
          </a:p>
          <a:p>
            <a:pPr lvl="1">
              <a:buNone/>
            </a:pPr>
            <a:r>
              <a:rPr lang="en-US" b="1" dirty="0" smtClean="0">
                <a:solidFill>
                  <a:srgbClr val="0000FF"/>
                </a:solidFill>
              </a:rPr>
              <a:t>It is not rainy</a:t>
            </a:r>
          </a:p>
          <a:p>
            <a:pPr lvl="1">
              <a:buNone/>
            </a:pPr>
            <a:endParaRPr lang="en-US" b="1" dirty="0" smtClean="0">
              <a:solidFill>
                <a:srgbClr val="0000FF"/>
              </a:solidFill>
            </a:endParaRPr>
          </a:p>
          <a:p>
            <a:pPr lvl="1">
              <a:buNone/>
            </a:pPr>
            <a:r>
              <a:rPr lang="en-US" b="1" dirty="0" smtClean="0"/>
              <a:t>◊</a:t>
            </a:r>
            <a:r>
              <a:rPr lang="en-US" dirty="0" smtClean="0"/>
              <a:t> If p then q</a:t>
            </a:r>
          </a:p>
          <a:p>
            <a:pPr lvl="1">
              <a:buNone/>
            </a:pPr>
            <a:r>
              <a:rPr lang="en-US" dirty="0" smtClean="0"/>
              <a:t> </a:t>
            </a:r>
            <a:r>
              <a:rPr lang="en-US" b="1" i="1" dirty="0" smtClean="0">
                <a:solidFill>
                  <a:srgbClr val="C00000"/>
                </a:solidFill>
              </a:rPr>
              <a:t>			not q</a:t>
            </a:r>
          </a:p>
          <a:p>
            <a:pPr lvl="1">
              <a:buNone/>
            </a:pPr>
            <a:r>
              <a:rPr lang="en-US" b="1" i="1" dirty="0" smtClean="0">
                <a:solidFill>
                  <a:srgbClr val="C00000"/>
                </a:solidFill>
              </a:rPr>
              <a:t>			-------</a:t>
            </a:r>
          </a:p>
          <a:p>
            <a:pPr lvl="1">
              <a:buNone/>
            </a:pPr>
            <a:r>
              <a:rPr lang="en-US" b="1" i="1" dirty="0" smtClean="0">
                <a:solidFill>
                  <a:srgbClr val="C00000"/>
                </a:solidFill>
              </a:rPr>
              <a:t>			not p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382000" cy="5257800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 smtClean="0"/>
              <a:t> </a:t>
            </a:r>
            <a:r>
              <a:rPr lang="en-US" dirty="0" smtClean="0">
                <a:solidFill>
                  <a:srgbClr val="0000CC"/>
                </a:solidFill>
              </a:rPr>
              <a:t>Reasoning</a:t>
            </a:r>
            <a:r>
              <a:rPr lang="en-US" dirty="0" smtClean="0"/>
              <a:t> </a:t>
            </a:r>
            <a:r>
              <a:rPr lang="en-US" dirty="0" smtClean="0"/>
              <a:t>from </a:t>
            </a:r>
            <a:r>
              <a:rPr lang="en-US" dirty="0" smtClean="0">
                <a:solidFill>
                  <a:srgbClr val="FF0000"/>
                </a:solidFill>
              </a:rPr>
              <a:t>many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00CC"/>
                </a:solidFill>
              </a:rPr>
              <a:t>instances</a:t>
            </a:r>
            <a:r>
              <a:rPr lang="en-US" dirty="0" smtClean="0"/>
              <a:t> to </a:t>
            </a:r>
            <a:r>
              <a:rPr lang="en-US" dirty="0" smtClean="0">
                <a:solidFill>
                  <a:srgbClr val="FF0000"/>
                </a:solidFill>
              </a:rPr>
              <a:t>all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00CC"/>
                </a:solidFill>
              </a:rPr>
              <a:t>instances</a:t>
            </a:r>
            <a:r>
              <a:rPr lang="en-US" dirty="0" smtClean="0"/>
              <a:t>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Deriving</a:t>
            </a:r>
            <a:r>
              <a:rPr lang="en-US" dirty="0" smtClean="0"/>
              <a:t> a </a:t>
            </a:r>
            <a:r>
              <a:rPr lang="en-US" dirty="0" smtClean="0">
                <a:solidFill>
                  <a:srgbClr val="C00000"/>
                </a:solidFill>
              </a:rPr>
              <a:t>general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00CC"/>
                </a:solidFill>
              </a:rPr>
              <a:t>principle</a:t>
            </a:r>
            <a:r>
              <a:rPr lang="en-US" dirty="0" smtClean="0"/>
              <a:t> from </a:t>
            </a:r>
            <a:r>
              <a:rPr lang="en-US" dirty="0" smtClean="0">
                <a:solidFill>
                  <a:srgbClr val="C00000"/>
                </a:solidFill>
              </a:rPr>
              <a:t>special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00CC"/>
                </a:solidFill>
              </a:rPr>
              <a:t>cases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From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C00000"/>
                </a:solidFill>
              </a:rPr>
              <a:t>observations</a:t>
            </a:r>
            <a:r>
              <a:rPr lang="en-US" dirty="0" smtClean="0"/>
              <a:t> to </a:t>
            </a:r>
            <a:r>
              <a:rPr lang="en-US" dirty="0" smtClean="0">
                <a:solidFill>
                  <a:srgbClr val="0000CC"/>
                </a:solidFill>
              </a:rPr>
              <a:t>generalizations</a:t>
            </a:r>
            <a:r>
              <a:rPr lang="en-US" dirty="0" smtClean="0"/>
              <a:t> to </a:t>
            </a:r>
            <a:r>
              <a:rPr lang="en-US" dirty="0" smtClean="0">
                <a:solidFill>
                  <a:srgbClr val="0000CC"/>
                </a:solidFill>
              </a:rPr>
              <a:t>knowledge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</a:t>
            </a:r>
            <a:r>
              <a:rPr lang="en-US" b="1" dirty="0" smtClean="0"/>
              <a:t>Example</a:t>
            </a:r>
            <a:r>
              <a:rPr lang="en-US" dirty="0" smtClean="0"/>
              <a:t>: "</a:t>
            </a:r>
            <a:r>
              <a:rPr lang="en-US" b="1" i="1" dirty="0" smtClean="0">
                <a:solidFill>
                  <a:srgbClr val="0000CC"/>
                </a:solidFill>
              </a:rPr>
              <a:t>The grass has been wet every time it has rained. Thus, when it rains, the grass gets wet</a:t>
            </a:r>
            <a:r>
              <a:rPr lang="en-US" dirty="0" smtClean="0"/>
              <a:t>.“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This </a:t>
            </a:r>
            <a:r>
              <a:rPr lang="en-US" dirty="0" smtClean="0"/>
              <a:t>means; </a:t>
            </a:r>
            <a:r>
              <a:rPr lang="en-US" dirty="0" smtClean="0"/>
              <a:t>it is </a:t>
            </a:r>
            <a:r>
              <a:rPr lang="en-US" dirty="0" smtClean="0">
                <a:solidFill>
                  <a:srgbClr val="FF0000"/>
                </a:solidFill>
              </a:rPr>
              <a:t>learning</a:t>
            </a:r>
            <a:r>
              <a:rPr lang="en-US" dirty="0" smtClean="0"/>
              <a:t> the </a:t>
            </a:r>
            <a:r>
              <a:rPr lang="en-US" dirty="0" smtClean="0">
                <a:solidFill>
                  <a:srgbClr val="FF0000"/>
                </a:solidFill>
              </a:rPr>
              <a:t>rule</a:t>
            </a:r>
            <a:r>
              <a:rPr lang="en-US" dirty="0" smtClean="0"/>
              <a:t> after </a:t>
            </a:r>
            <a:r>
              <a:rPr lang="en-US" dirty="0" smtClean="0">
                <a:solidFill>
                  <a:srgbClr val="0000FF"/>
                </a:solidFill>
              </a:rPr>
              <a:t>numerous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00FF"/>
                </a:solidFill>
              </a:rPr>
              <a:t>examples</a:t>
            </a:r>
            <a:r>
              <a:rPr lang="en-US" dirty="0" smtClean="0"/>
              <a:t> of </a:t>
            </a:r>
            <a:r>
              <a:rPr lang="en-US" dirty="0" smtClean="0">
                <a:solidFill>
                  <a:srgbClr val="0000CC"/>
                </a:solidFill>
              </a:rPr>
              <a:t>conclusion</a:t>
            </a:r>
            <a:r>
              <a:rPr lang="en-US" dirty="0" smtClean="0"/>
              <a:t> following the </a:t>
            </a:r>
            <a:r>
              <a:rPr lang="en-US" dirty="0" smtClean="0">
                <a:solidFill>
                  <a:srgbClr val="0000CC"/>
                </a:solidFill>
              </a:rPr>
              <a:t>precondition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Usage</a:t>
            </a:r>
            <a:r>
              <a:rPr lang="en-US" dirty="0" smtClean="0"/>
              <a:t>: </a:t>
            </a:r>
            <a:r>
              <a:rPr lang="en-US" dirty="0" smtClean="0">
                <a:solidFill>
                  <a:srgbClr val="C00000"/>
                </a:solidFill>
              </a:rPr>
              <a:t>Neural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00CC"/>
                </a:solidFill>
              </a:rPr>
              <a:t>nets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C00000"/>
                </a:solidFill>
              </a:rPr>
              <a:t>Bayesian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00CC"/>
                </a:solidFill>
              </a:rPr>
              <a:t>nets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C00000"/>
                </a:solidFill>
              </a:rPr>
              <a:t>Pattern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C00000"/>
                </a:solidFill>
              </a:rPr>
              <a:t>recognition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Advantage</a:t>
            </a:r>
            <a:r>
              <a:rPr lang="en-US" dirty="0" smtClean="0"/>
              <a:t> : </a:t>
            </a:r>
            <a:r>
              <a:rPr lang="en-US" dirty="0" smtClean="0">
                <a:solidFill>
                  <a:srgbClr val="0000FF"/>
                </a:solidFill>
              </a:rPr>
              <a:t>Inductive</a:t>
            </a:r>
            <a:r>
              <a:rPr lang="en-US" dirty="0" smtClean="0"/>
              <a:t> inference may be </a:t>
            </a:r>
            <a:r>
              <a:rPr lang="en-US" dirty="0" smtClean="0">
                <a:solidFill>
                  <a:srgbClr val="0000FF"/>
                </a:solidFill>
              </a:rPr>
              <a:t>useful</a:t>
            </a:r>
            <a:r>
              <a:rPr lang="en-US" dirty="0" smtClean="0"/>
              <a:t> even if </a:t>
            </a:r>
            <a:r>
              <a:rPr lang="en-US" dirty="0" smtClean="0">
                <a:solidFill>
                  <a:srgbClr val="0000FF"/>
                </a:solidFill>
              </a:rPr>
              <a:t>not</a:t>
            </a:r>
            <a:r>
              <a:rPr lang="en-US" dirty="0" smtClean="0"/>
              <a:t>   		          </a:t>
            </a:r>
            <a:r>
              <a:rPr lang="en-US" dirty="0" smtClean="0">
                <a:solidFill>
                  <a:srgbClr val="0000FF"/>
                </a:solidFill>
              </a:rPr>
              <a:t>correct</a:t>
            </a:r>
            <a:r>
              <a:rPr lang="en-US" dirty="0" smtClean="0"/>
              <a:t>.</a:t>
            </a:r>
          </a:p>
          <a:p>
            <a:pPr algn="ctr">
              <a:buNone/>
            </a:pPr>
            <a:r>
              <a:rPr lang="en-US" b="1" i="1" dirty="0" smtClean="0">
                <a:solidFill>
                  <a:srgbClr val="C00000"/>
                </a:solidFill>
              </a:rPr>
              <a:t>It generates a proposition which may be validated deductively</a:t>
            </a:r>
            <a:r>
              <a:rPr lang="en-US" b="1" i="1" dirty="0" smtClean="0">
                <a:solidFill>
                  <a:srgbClr val="C00000"/>
                </a:solidFill>
              </a:rPr>
              <a:t>.</a:t>
            </a:r>
            <a:endParaRPr lang="en-US" dirty="0" smtClean="0">
              <a:solidFill>
                <a:srgbClr val="C00000"/>
              </a:solidFill>
            </a:endParaRPr>
          </a:p>
          <a:p>
            <a:pPr>
              <a:buNone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066800" y="533400"/>
            <a:ext cx="60198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C00000"/>
                </a:solidFill>
              </a:rPr>
              <a:t>Induction Reasoning  </a:t>
            </a:r>
            <a:endParaRPr lang="en-US" sz="32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5626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dirty="0" smtClean="0">
                <a:solidFill>
                  <a:srgbClr val="C00000"/>
                </a:solidFill>
              </a:rPr>
              <a:t>■ Induction </a:t>
            </a:r>
            <a:r>
              <a:rPr lang="en-US" b="1" dirty="0" smtClean="0">
                <a:solidFill>
                  <a:srgbClr val="C00000"/>
                </a:solidFill>
              </a:rPr>
              <a:t>Examples</a:t>
            </a:r>
            <a:endParaRPr lang="en-US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en-US" dirty="0" smtClean="0"/>
              <a:t> </a:t>
            </a:r>
          </a:p>
          <a:p>
            <a:pPr>
              <a:buNone/>
            </a:pPr>
            <a:r>
              <a:rPr lang="en-US" b="1" dirty="0" smtClean="0"/>
              <a:t>‡ Good Movie</a:t>
            </a:r>
            <a:endParaRPr lang="en-US" dirty="0" smtClean="0"/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   Fact</a:t>
            </a:r>
            <a:r>
              <a:rPr lang="en-US" dirty="0" smtClean="0"/>
              <a:t> 		</a:t>
            </a:r>
            <a:r>
              <a:rPr lang="en-US" b="1" i="1" dirty="0" smtClean="0">
                <a:solidFill>
                  <a:srgbClr val="0000FF"/>
                </a:solidFill>
              </a:rPr>
              <a:t> You have liked all movies starring </a:t>
            </a:r>
            <a:r>
              <a:rPr lang="en-US" b="1" i="1" dirty="0" err="1" smtClean="0">
                <a:solidFill>
                  <a:srgbClr val="0000FF"/>
                </a:solidFill>
              </a:rPr>
              <a:t>Mery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  Inference</a:t>
            </a:r>
            <a:r>
              <a:rPr lang="en-US" dirty="0" smtClean="0"/>
              <a:t>	</a:t>
            </a:r>
            <a:r>
              <a:rPr lang="en-US" b="1" i="1" dirty="0" smtClean="0"/>
              <a:t>You will like her next movie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 </a:t>
            </a:r>
            <a:r>
              <a:rPr lang="en-US" b="1" dirty="0" smtClean="0"/>
              <a:t>‡ Birds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dirty="0" smtClean="0">
                <a:solidFill>
                  <a:srgbClr val="FF0000"/>
                </a:solidFill>
              </a:rPr>
              <a:t>Facts</a:t>
            </a:r>
            <a:r>
              <a:rPr lang="en-US" dirty="0" smtClean="0"/>
              <a:t>: 	</a:t>
            </a:r>
            <a:r>
              <a:rPr lang="en-US" b="1" i="1" dirty="0" smtClean="0">
                <a:solidFill>
                  <a:srgbClr val="0000CC"/>
                </a:solidFill>
              </a:rPr>
              <a:t>Woodpeckers, swifts, eagles, finches </a:t>
            </a:r>
            <a:r>
              <a:rPr lang="en-US" b="1" i="1" dirty="0" smtClean="0">
                <a:solidFill>
                  <a:srgbClr val="0000CC"/>
                </a:solidFill>
              </a:rPr>
              <a:t> 		have four </a:t>
            </a:r>
            <a:r>
              <a:rPr lang="en-US" b="1" i="1" dirty="0" smtClean="0">
                <a:solidFill>
                  <a:srgbClr val="0000CC"/>
                </a:solidFill>
              </a:rPr>
              <a:t>toes on each foot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   </a:t>
            </a:r>
            <a:r>
              <a:rPr lang="en-US" dirty="0" smtClean="0">
                <a:solidFill>
                  <a:srgbClr val="FF0000"/>
                </a:solidFill>
              </a:rPr>
              <a:t>Inductive</a:t>
            </a:r>
            <a:r>
              <a:rPr lang="en-US" dirty="0" smtClean="0"/>
              <a:t>      </a:t>
            </a:r>
            <a:r>
              <a:rPr lang="en-US" b="1" i="1" dirty="0" smtClean="0"/>
              <a:t>All birds have 4 toes on each foot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   </a:t>
            </a:r>
            <a:r>
              <a:rPr lang="en-US" dirty="0" smtClean="0">
                <a:solidFill>
                  <a:srgbClr val="FF0000"/>
                </a:solidFill>
              </a:rPr>
              <a:t>Inference </a:t>
            </a:r>
          </a:p>
          <a:p>
            <a:pPr>
              <a:buNone/>
            </a:pPr>
            <a:r>
              <a:rPr lang="en-US" dirty="0" smtClean="0"/>
              <a:t>                         (</a:t>
            </a:r>
            <a:r>
              <a:rPr lang="en-US" dirty="0" smtClean="0">
                <a:solidFill>
                  <a:srgbClr val="C00000"/>
                </a:solidFill>
              </a:rPr>
              <a:t>Note: partridges have only 3).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8610600" cy="5562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‡ Objects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dirty="0" smtClean="0">
                <a:solidFill>
                  <a:srgbClr val="FF0000"/>
                </a:solidFill>
              </a:rPr>
              <a:t>Facts</a:t>
            </a:r>
            <a:r>
              <a:rPr lang="en-US" dirty="0" smtClean="0"/>
              <a:t> :	</a:t>
            </a:r>
            <a:r>
              <a:rPr lang="en-US" dirty="0" smtClean="0">
                <a:solidFill>
                  <a:srgbClr val="0000FF"/>
                </a:solidFill>
              </a:rPr>
              <a:t>Cars, bottles, blocks fall if not held up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Inductive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Inference</a:t>
            </a:r>
            <a:r>
              <a:rPr lang="en-US" dirty="0" smtClean="0"/>
              <a:t> :  </a:t>
            </a:r>
            <a:r>
              <a:rPr lang="en-US" b="1" dirty="0" smtClean="0"/>
              <a:t>If not supported, an object will fall.</a:t>
            </a:r>
          </a:p>
          <a:p>
            <a:pPr>
              <a:buNone/>
            </a:pPr>
            <a:r>
              <a:rPr lang="en-US" dirty="0" smtClean="0"/>
              <a:t>        </a:t>
            </a:r>
            <a:r>
              <a:rPr lang="en-US" dirty="0" smtClean="0">
                <a:solidFill>
                  <a:srgbClr val="C00000"/>
                </a:solidFill>
              </a:rPr>
              <a:t>(Note: an unsupported helium balloon will </a:t>
            </a:r>
            <a:r>
              <a:rPr lang="en-US" b="1" dirty="0" smtClean="0">
                <a:solidFill>
                  <a:srgbClr val="C00000"/>
                </a:solidFill>
              </a:rPr>
              <a:t>rise</a:t>
            </a:r>
            <a:r>
              <a:rPr lang="en-US" dirty="0" smtClean="0">
                <a:solidFill>
                  <a:srgbClr val="C00000"/>
                </a:solidFill>
              </a:rPr>
              <a:t>.)</a:t>
            </a:r>
          </a:p>
          <a:p>
            <a:pPr>
              <a:buNone/>
            </a:pPr>
            <a:r>
              <a:rPr lang="en-US" b="1" dirty="0" smtClean="0"/>
              <a:t>‡ Medicine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</a:t>
            </a:r>
            <a:r>
              <a:rPr lang="en-US" dirty="0" smtClean="0">
                <a:solidFill>
                  <a:srgbClr val="FF0000"/>
                </a:solidFill>
              </a:rPr>
              <a:t>Noted</a:t>
            </a:r>
            <a:r>
              <a:rPr lang="en-US" dirty="0" smtClean="0"/>
              <a:t> :      </a:t>
            </a:r>
            <a:r>
              <a:rPr lang="en-US" b="1" dirty="0" smtClean="0"/>
              <a:t>People who had cowpox </a:t>
            </a:r>
            <a:r>
              <a:rPr lang="ar-EG" b="1" dirty="0" smtClean="0"/>
              <a:t>جدري البقر</a:t>
            </a:r>
            <a:r>
              <a:rPr lang="en-US" b="1" dirty="0" smtClean="0"/>
              <a:t> did not </a:t>
            </a:r>
            <a:r>
              <a:rPr lang="en-US" b="1" dirty="0" smtClean="0"/>
              <a:t>		          get smallpox </a:t>
            </a:r>
            <a:r>
              <a:rPr lang="ar-EG" b="1" dirty="0" smtClean="0"/>
              <a:t>الجدري</a:t>
            </a:r>
            <a:r>
              <a:rPr lang="en-US" b="1" dirty="0" smtClean="0"/>
              <a:t>.</a:t>
            </a:r>
          </a:p>
          <a:p>
            <a:pPr>
              <a:buNone/>
            </a:pPr>
            <a:r>
              <a:rPr lang="en-US" dirty="0" smtClean="0"/>
              <a:t> </a:t>
            </a:r>
            <a:r>
              <a:rPr lang="en-US" dirty="0" smtClean="0">
                <a:solidFill>
                  <a:srgbClr val="FF0000"/>
                </a:solidFill>
              </a:rPr>
              <a:t>Induction</a:t>
            </a:r>
            <a:r>
              <a:rPr lang="en-US" dirty="0" smtClean="0"/>
              <a:t>:   </a:t>
            </a:r>
            <a:r>
              <a:rPr lang="en-US" b="1" i="1" dirty="0" smtClean="0">
                <a:solidFill>
                  <a:srgbClr val="0000CC"/>
                </a:solidFill>
              </a:rPr>
              <a:t>Cowpox prevents smallpox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Problem</a:t>
            </a:r>
            <a:r>
              <a:rPr lang="en-US" dirty="0" smtClean="0"/>
              <a:t> : Sometime inference is </a:t>
            </a:r>
            <a:r>
              <a:rPr lang="en-US" dirty="0" smtClean="0">
                <a:solidFill>
                  <a:srgbClr val="0000FF"/>
                </a:solidFill>
              </a:rPr>
              <a:t>correct</a:t>
            </a:r>
            <a:r>
              <a:rPr lang="en-US" dirty="0" smtClean="0"/>
              <a:t>, sometimes </a:t>
            </a:r>
            <a:r>
              <a:rPr lang="en-US" dirty="0" smtClean="0">
                <a:solidFill>
                  <a:srgbClr val="0000FF"/>
                </a:solidFill>
              </a:rPr>
              <a:t>not</a:t>
            </a:r>
            <a:r>
              <a:rPr lang="en-US" dirty="0" smtClean="0"/>
              <a:t> </a:t>
            </a:r>
            <a:r>
              <a:rPr lang="en-US" dirty="0" smtClean="0"/>
              <a:t> 		        </a:t>
            </a:r>
            <a:r>
              <a:rPr lang="en-US" dirty="0" smtClean="0">
                <a:solidFill>
                  <a:srgbClr val="0000FF"/>
                </a:solidFill>
              </a:rPr>
              <a:t>correct</a:t>
            </a:r>
            <a:r>
              <a:rPr lang="en-US" dirty="0" smtClean="0"/>
              <a:t>.</a:t>
            </a:r>
            <a:endParaRPr lang="en-US" dirty="0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876800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Guessing</a:t>
            </a:r>
            <a:r>
              <a:rPr lang="en-US" dirty="0" smtClean="0"/>
              <a:t> that some </a:t>
            </a:r>
            <a:r>
              <a:rPr lang="en-US" dirty="0" smtClean="0">
                <a:solidFill>
                  <a:srgbClr val="0000FF"/>
                </a:solidFill>
              </a:rPr>
              <a:t>general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00FF"/>
                </a:solidFill>
              </a:rPr>
              <a:t>principle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C00000"/>
                </a:solidFill>
              </a:rPr>
              <a:t>can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00FF"/>
                </a:solidFill>
              </a:rPr>
              <a:t>relate</a:t>
            </a:r>
            <a:r>
              <a:rPr lang="en-US" dirty="0" smtClean="0"/>
              <a:t> a given </a:t>
            </a:r>
            <a:r>
              <a:rPr lang="en-US" dirty="0" smtClean="0">
                <a:solidFill>
                  <a:srgbClr val="0000FF"/>
                </a:solidFill>
              </a:rPr>
              <a:t>pattern</a:t>
            </a:r>
            <a:r>
              <a:rPr lang="en-US" dirty="0" smtClean="0"/>
              <a:t> of </a:t>
            </a:r>
            <a:r>
              <a:rPr lang="en-US" dirty="0" smtClean="0">
                <a:solidFill>
                  <a:srgbClr val="0000FF"/>
                </a:solidFill>
              </a:rPr>
              <a:t>cases</a:t>
            </a:r>
          </a:p>
          <a:p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Extract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00FF"/>
                </a:solidFill>
              </a:rPr>
              <a:t>hypotheses</a:t>
            </a:r>
            <a:r>
              <a:rPr lang="en-US" dirty="0" smtClean="0"/>
              <a:t> to form a </a:t>
            </a:r>
            <a:r>
              <a:rPr lang="en-US" dirty="0" smtClean="0">
                <a:solidFill>
                  <a:srgbClr val="C00000"/>
                </a:solidFill>
              </a:rPr>
              <a:t>tentative</a:t>
            </a:r>
            <a:r>
              <a:rPr lang="en-US" dirty="0" smtClean="0"/>
              <a:t> </a:t>
            </a:r>
            <a:r>
              <a:rPr lang="ar-EG" dirty="0" smtClean="0"/>
              <a:t>مؤقت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00FF"/>
                </a:solidFill>
              </a:rPr>
              <a:t>theory</a:t>
            </a:r>
          </a:p>
          <a:p>
            <a:r>
              <a:rPr lang="en-US" dirty="0" smtClean="0"/>
              <a:t>In </a:t>
            </a:r>
            <a:r>
              <a:rPr lang="en-US" dirty="0" err="1" smtClean="0"/>
              <a:t>Abductive</a:t>
            </a:r>
            <a:r>
              <a:rPr lang="en-US" dirty="0" smtClean="0"/>
              <a:t> reasoning you make an </a:t>
            </a:r>
            <a:r>
              <a:rPr lang="en-US" dirty="0" smtClean="0">
                <a:solidFill>
                  <a:srgbClr val="FF0000"/>
                </a:solidFill>
              </a:rPr>
              <a:t>assumption</a:t>
            </a:r>
            <a:r>
              <a:rPr lang="en-US" dirty="0" smtClean="0"/>
              <a:t> which, </a:t>
            </a:r>
            <a:r>
              <a:rPr lang="en-US" dirty="0" smtClean="0">
                <a:solidFill>
                  <a:srgbClr val="FF0000"/>
                </a:solidFill>
              </a:rPr>
              <a:t>if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00CC"/>
                </a:solidFill>
              </a:rPr>
              <a:t>true</a:t>
            </a:r>
            <a:r>
              <a:rPr lang="en-US" dirty="0" smtClean="0"/>
              <a:t>, </a:t>
            </a:r>
            <a:r>
              <a:rPr lang="en-US" dirty="0" smtClean="0"/>
              <a:t>together </a:t>
            </a:r>
            <a:r>
              <a:rPr lang="en-US" dirty="0" smtClean="0">
                <a:solidFill>
                  <a:srgbClr val="0000CC"/>
                </a:solidFill>
              </a:rPr>
              <a:t>with</a:t>
            </a:r>
            <a:r>
              <a:rPr lang="en-US" dirty="0" smtClean="0"/>
              <a:t> your </a:t>
            </a:r>
            <a:r>
              <a:rPr lang="en-US" dirty="0" smtClean="0">
                <a:solidFill>
                  <a:srgbClr val="FF0000"/>
                </a:solidFill>
              </a:rPr>
              <a:t>general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knowledge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0000CC"/>
                </a:solidFill>
              </a:rPr>
              <a:t>will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explain</a:t>
            </a:r>
            <a:r>
              <a:rPr lang="en-US" dirty="0" smtClean="0"/>
              <a:t> the </a:t>
            </a:r>
            <a:r>
              <a:rPr lang="en-US" dirty="0" smtClean="0">
                <a:solidFill>
                  <a:srgbClr val="0000FF"/>
                </a:solidFill>
              </a:rPr>
              <a:t>facts</a:t>
            </a:r>
            <a:r>
              <a:rPr lang="en-US" dirty="0" smtClean="0"/>
              <a:t>.</a:t>
            </a:r>
          </a:p>
          <a:p>
            <a:endParaRPr lang="en-US" dirty="0" smtClean="0">
              <a:solidFill>
                <a:srgbClr val="0000FF"/>
              </a:solidFill>
            </a:endParaRPr>
          </a:p>
          <a:p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Usage</a:t>
            </a:r>
            <a:r>
              <a:rPr lang="en-US" dirty="0" smtClean="0"/>
              <a:t>: </a:t>
            </a:r>
            <a:r>
              <a:rPr lang="en-US" dirty="0" smtClean="0">
                <a:solidFill>
                  <a:srgbClr val="C00000"/>
                </a:solidFill>
              </a:rPr>
              <a:t>Knowledge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C00000"/>
                </a:solidFill>
              </a:rPr>
              <a:t>discovery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C00000"/>
                </a:solidFill>
              </a:rPr>
              <a:t>Statistical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00FF"/>
                </a:solidFill>
              </a:rPr>
              <a:t>methods</a:t>
            </a:r>
            <a:r>
              <a:rPr lang="en-US" dirty="0" smtClean="0"/>
              <a:t>, </a:t>
            </a:r>
            <a:r>
              <a:rPr lang="en-US" dirty="0" smtClean="0"/>
              <a:t>   	      </a:t>
            </a:r>
            <a:r>
              <a:rPr lang="en-US" dirty="0" smtClean="0">
                <a:solidFill>
                  <a:srgbClr val="C00000"/>
                </a:solidFill>
              </a:rPr>
              <a:t>Data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C00000"/>
                </a:solidFill>
              </a:rPr>
              <a:t>mining</a:t>
            </a:r>
            <a:r>
              <a:rPr lang="en-US" dirty="0" smtClean="0"/>
              <a:t>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Problem</a:t>
            </a:r>
            <a:r>
              <a:rPr lang="en-US" dirty="0" smtClean="0"/>
              <a:t>:   </a:t>
            </a:r>
            <a:r>
              <a:rPr lang="en-US" dirty="0" smtClean="0">
                <a:solidFill>
                  <a:srgbClr val="C00000"/>
                </a:solidFill>
              </a:rPr>
              <a:t>Not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C00000"/>
                </a:solidFill>
              </a:rPr>
              <a:t>always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C00000"/>
                </a:solidFill>
              </a:rPr>
              <a:t>correct</a:t>
            </a:r>
            <a:r>
              <a:rPr lang="en-US" dirty="0" smtClean="0"/>
              <a:t>; </a:t>
            </a:r>
            <a:r>
              <a:rPr lang="en-US" dirty="0" smtClean="0">
                <a:solidFill>
                  <a:srgbClr val="0000FF"/>
                </a:solidFill>
              </a:rPr>
              <a:t>many explanations </a:t>
            </a:r>
            <a:r>
              <a:rPr lang="en-US" dirty="0" smtClean="0">
                <a:solidFill>
                  <a:srgbClr val="0000FF"/>
                </a:solidFill>
              </a:rPr>
              <a:t>		possible</a:t>
            </a:r>
            <a:r>
              <a:rPr lang="en-US" dirty="0" smtClean="0"/>
              <a:t>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Advantage</a:t>
            </a:r>
            <a:r>
              <a:rPr lang="en-US" dirty="0" smtClean="0"/>
              <a:t> :  </a:t>
            </a:r>
            <a:r>
              <a:rPr lang="en-US" dirty="0" smtClean="0">
                <a:solidFill>
                  <a:srgbClr val="C00000"/>
                </a:solidFill>
              </a:rPr>
              <a:t>Understandable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00FF"/>
                </a:solidFill>
              </a:rPr>
              <a:t>conclusions</a:t>
            </a:r>
            <a:r>
              <a:rPr lang="en-US" dirty="0" smtClean="0"/>
              <a:t>.</a:t>
            </a:r>
            <a:endParaRPr lang="en-US" dirty="0" smtClean="0"/>
          </a:p>
        </p:txBody>
      </p:sp>
      <p:sp>
        <p:nvSpPr>
          <p:cNvPr id="4" name="Rectangle 3"/>
          <p:cNvSpPr/>
          <p:nvPr/>
        </p:nvSpPr>
        <p:spPr>
          <a:xfrm>
            <a:off x="2362200" y="609600"/>
            <a:ext cx="445865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>
                <a:solidFill>
                  <a:srgbClr val="C00000"/>
                </a:solidFill>
              </a:rPr>
              <a:t>Abduction Reasoning </a:t>
            </a:r>
            <a:endParaRPr lang="en-US" sz="32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685800"/>
            <a:ext cx="8305800" cy="56388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b="1" dirty="0" smtClean="0">
                <a:solidFill>
                  <a:srgbClr val="C00000"/>
                </a:solidFill>
              </a:rPr>
              <a:t>■ Abduction </a:t>
            </a:r>
            <a:r>
              <a:rPr lang="en-US" b="1" dirty="0" smtClean="0">
                <a:solidFill>
                  <a:srgbClr val="C00000"/>
                </a:solidFill>
              </a:rPr>
              <a:t>Examples</a:t>
            </a:r>
            <a:endParaRPr lang="en-US" dirty="0" smtClean="0">
              <a:solidFill>
                <a:srgbClr val="C00000"/>
              </a:solidFill>
            </a:endParaRPr>
          </a:p>
          <a:p>
            <a:pPr>
              <a:buNone/>
            </a:pPr>
            <a:endParaRPr lang="en-US" b="1" dirty="0" smtClean="0"/>
          </a:p>
          <a:p>
            <a:r>
              <a:rPr lang="en-US" b="1" dirty="0" smtClean="0"/>
              <a:t>Rain Example</a:t>
            </a:r>
            <a:r>
              <a:rPr lang="en-US" dirty="0" smtClean="0"/>
              <a:t>: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dirty="0" smtClean="0"/>
              <a:t>"</a:t>
            </a:r>
            <a:r>
              <a:rPr lang="en-US" b="1" i="1" dirty="0" smtClean="0">
                <a:solidFill>
                  <a:srgbClr val="0000CC"/>
                </a:solidFill>
              </a:rPr>
              <a:t>When it rains, the grass gets wet. The grass is wet, it must have rained</a:t>
            </a:r>
            <a:r>
              <a:rPr lang="en-US" dirty="0" smtClean="0"/>
              <a:t>."</a:t>
            </a:r>
          </a:p>
          <a:p>
            <a:pPr>
              <a:buNone/>
            </a:pPr>
            <a:r>
              <a:rPr lang="en-US" dirty="0" smtClean="0"/>
              <a:t>    Means that; it is using the </a:t>
            </a:r>
            <a:r>
              <a:rPr lang="en-US" dirty="0" smtClean="0">
                <a:solidFill>
                  <a:srgbClr val="FF0000"/>
                </a:solidFill>
              </a:rPr>
              <a:t>conclusion</a:t>
            </a:r>
            <a:r>
              <a:rPr lang="en-US" dirty="0" smtClean="0"/>
              <a:t> and the </a:t>
            </a:r>
            <a:r>
              <a:rPr lang="en-US" dirty="0" smtClean="0">
                <a:solidFill>
                  <a:srgbClr val="FF0000"/>
                </a:solidFill>
              </a:rPr>
              <a:t>rule</a:t>
            </a:r>
            <a:r>
              <a:rPr lang="en-US" dirty="0" smtClean="0"/>
              <a:t> to </a:t>
            </a:r>
            <a:r>
              <a:rPr lang="en-US" dirty="0" smtClean="0">
                <a:solidFill>
                  <a:srgbClr val="C00000"/>
                </a:solidFill>
              </a:rPr>
              <a:t>support</a:t>
            </a:r>
            <a:r>
              <a:rPr lang="en-US" dirty="0" smtClean="0"/>
              <a:t> that the </a:t>
            </a:r>
            <a:r>
              <a:rPr lang="en-US" dirty="0" smtClean="0">
                <a:solidFill>
                  <a:srgbClr val="0000FF"/>
                </a:solidFill>
              </a:rPr>
              <a:t>precondition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C00000"/>
                </a:solidFill>
              </a:rPr>
              <a:t>could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C00000"/>
                </a:solidFill>
              </a:rPr>
              <a:t>explain</a:t>
            </a:r>
            <a:r>
              <a:rPr lang="en-US" dirty="0" smtClean="0"/>
              <a:t> the </a:t>
            </a:r>
            <a:r>
              <a:rPr lang="en-US" dirty="0" smtClean="0">
                <a:solidFill>
                  <a:srgbClr val="0000FF"/>
                </a:solidFill>
              </a:rPr>
              <a:t>conclusion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 </a:t>
            </a:r>
          </a:p>
          <a:p>
            <a:r>
              <a:rPr lang="en-US" b="1" dirty="0" smtClean="0"/>
              <a:t> </a:t>
            </a:r>
            <a:r>
              <a:rPr lang="en-US" b="1" dirty="0" smtClean="0"/>
              <a:t>Dating example:</a:t>
            </a:r>
            <a:endParaRPr lang="en-US" dirty="0" smtClean="0"/>
          </a:p>
          <a:p>
            <a:pPr>
              <a:buNone/>
            </a:pP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dirty="0" smtClean="0">
                <a:solidFill>
                  <a:srgbClr val="FF0000"/>
                </a:solidFill>
              </a:rPr>
              <a:t>Fact</a:t>
            </a:r>
            <a:r>
              <a:rPr lang="en-US" dirty="0" smtClean="0"/>
              <a:t>: 	</a:t>
            </a:r>
            <a:r>
              <a:rPr lang="en-US" b="1" i="1" dirty="0" smtClean="0">
                <a:solidFill>
                  <a:srgbClr val="0000CC"/>
                </a:solidFill>
              </a:rPr>
              <a:t>Mary asks John to a party.</a:t>
            </a:r>
          </a:p>
          <a:p>
            <a:pPr>
              <a:buNone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>
                <a:solidFill>
                  <a:srgbClr val="FF0000"/>
                </a:solidFill>
              </a:rPr>
              <a:t>Abductive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Inferences</a:t>
            </a:r>
            <a:r>
              <a:rPr lang="en-US" dirty="0" smtClean="0"/>
              <a:t> :  </a:t>
            </a:r>
            <a:r>
              <a:rPr lang="en-US" b="1" dirty="0" smtClean="0"/>
              <a:t>Mary likes John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				     </a:t>
            </a:r>
            <a:r>
              <a:rPr lang="en-US" dirty="0" smtClean="0"/>
              <a:t>   </a:t>
            </a:r>
            <a:r>
              <a:rPr lang="en-US" b="1" dirty="0" smtClean="0"/>
              <a:t>John </a:t>
            </a:r>
            <a:r>
              <a:rPr lang="en-US" b="1" dirty="0" smtClean="0"/>
              <a:t>is Mary's last choice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                                         </a:t>
            </a:r>
            <a:r>
              <a:rPr lang="en-US" dirty="0" smtClean="0"/>
              <a:t>   </a:t>
            </a:r>
            <a:r>
              <a:rPr lang="en-US" b="1" dirty="0" smtClean="0"/>
              <a:t>Mary </a:t>
            </a:r>
            <a:r>
              <a:rPr lang="en-US" b="1" dirty="0" smtClean="0"/>
              <a:t>wants to make someone </a:t>
            </a:r>
            <a:r>
              <a:rPr lang="en-US" b="1" dirty="0" smtClean="0"/>
              <a:t>			         else jealous </a:t>
            </a:r>
            <a:r>
              <a:rPr lang="ar-EG" b="1" dirty="0" smtClean="0"/>
              <a:t>غيور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en-US" sz="4000" b="1" dirty="0" smtClean="0">
                <a:solidFill>
                  <a:srgbClr val="C00000"/>
                </a:solidFill>
              </a:rPr>
              <a:t>Reasoning System</a:t>
            </a:r>
            <a:r>
              <a:rPr lang="en-US" sz="4000" dirty="0" smtClean="0">
                <a:solidFill>
                  <a:srgbClr val="C00000"/>
                </a:solidFill>
              </a:rPr>
              <a:t/>
            </a:r>
            <a:br>
              <a:rPr lang="en-US" sz="4000" dirty="0" smtClean="0">
                <a:solidFill>
                  <a:srgbClr val="C00000"/>
                </a:solidFill>
              </a:rPr>
            </a:br>
            <a:r>
              <a:rPr lang="en-US" sz="4000" b="1" dirty="0" smtClean="0">
                <a:solidFill>
                  <a:srgbClr val="C00000"/>
                </a:solidFill>
              </a:rPr>
              <a:t>Symbolic , Statistical</a:t>
            </a:r>
            <a:endParaRPr lang="en-US" sz="4000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en-US" sz="2800" b="1" dirty="0" smtClean="0"/>
              <a:t>What is Reasoning ?</a:t>
            </a:r>
            <a:endParaRPr lang="en-US" sz="2800" dirty="0" smtClean="0"/>
          </a:p>
          <a:p>
            <a:r>
              <a:rPr lang="en-US" sz="2800" dirty="0" smtClean="0">
                <a:solidFill>
                  <a:srgbClr val="FF0000"/>
                </a:solidFill>
              </a:rPr>
              <a:t>Reasoning</a:t>
            </a:r>
            <a:r>
              <a:rPr lang="en-US" sz="2800" dirty="0" smtClean="0"/>
              <a:t> is the act of </a:t>
            </a:r>
            <a:r>
              <a:rPr lang="en-US" sz="2800" dirty="0" smtClean="0">
                <a:solidFill>
                  <a:srgbClr val="0000CC"/>
                </a:solidFill>
              </a:rPr>
              <a:t>deriving</a:t>
            </a:r>
            <a:r>
              <a:rPr lang="en-US" sz="2800" dirty="0" smtClean="0"/>
              <a:t> a </a:t>
            </a:r>
            <a:r>
              <a:rPr lang="en-US" sz="2800" dirty="0" smtClean="0">
                <a:solidFill>
                  <a:srgbClr val="0000FF"/>
                </a:solidFill>
              </a:rPr>
              <a:t>conclusion</a:t>
            </a:r>
            <a:r>
              <a:rPr lang="en-US" sz="2800" dirty="0" smtClean="0"/>
              <a:t> from certain </a:t>
            </a:r>
            <a:r>
              <a:rPr lang="en-US" sz="2800" dirty="0" smtClean="0">
                <a:solidFill>
                  <a:srgbClr val="0000FF"/>
                </a:solidFill>
              </a:rPr>
              <a:t>premises</a:t>
            </a:r>
            <a:r>
              <a:rPr lang="en-US" sz="2800" dirty="0" smtClean="0"/>
              <a:t> using a given </a:t>
            </a:r>
            <a:r>
              <a:rPr lang="en-US" sz="2800" dirty="0" smtClean="0">
                <a:solidFill>
                  <a:srgbClr val="0000FF"/>
                </a:solidFill>
              </a:rPr>
              <a:t>methodology</a:t>
            </a:r>
            <a:r>
              <a:rPr lang="en-US" sz="2800" dirty="0" smtClean="0"/>
              <a:t>.</a:t>
            </a:r>
          </a:p>
          <a:p>
            <a:r>
              <a:rPr lang="en-US" sz="2800" dirty="0" smtClean="0">
                <a:solidFill>
                  <a:srgbClr val="FF0000"/>
                </a:solidFill>
              </a:rPr>
              <a:t>Reasoning</a:t>
            </a:r>
            <a:r>
              <a:rPr lang="en-US" sz="2800" dirty="0" smtClean="0"/>
              <a:t> is a </a:t>
            </a:r>
            <a:r>
              <a:rPr lang="en-US" sz="2800" dirty="0" smtClean="0">
                <a:solidFill>
                  <a:srgbClr val="0000CC"/>
                </a:solidFill>
              </a:rPr>
              <a:t>process</a:t>
            </a:r>
            <a:r>
              <a:rPr lang="en-US" sz="2800" dirty="0" smtClean="0"/>
              <a:t> of </a:t>
            </a:r>
            <a:r>
              <a:rPr lang="en-US" sz="2800" dirty="0" smtClean="0">
                <a:solidFill>
                  <a:srgbClr val="0000CC"/>
                </a:solidFill>
              </a:rPr>
              <a:t>thinking</a:t>
            </a:r>
            <a:r>
              <a:rPr lang="en-US" sz="2800" dirty="0" smtClean="0"/>
              <a:t>;</a:t>
            </a:r>
          </a:p>
          <a:p>
            <a:r>
              <a:rPr lang="en-US" sz="2800" dirty="0" smtClean="0">
                <a:solidFill>
                  <a:srgbClr val="FF0000"/>
                </a:solidFill>
              </a:rPr>
              <a:t>Reasoning</a:t>
            </a:r>
            <a:r>
              <a:rPr lang="en-US" sz="2800" dirty="0" smtClean="0"/>
              <a:t> is logically </a:t>
            </a:r>
            <a:r>
              <a:rPr lang="en-US" sz="2800" dirty="0" smtClean="0">
                <a:solidFill>
                  <a:srgbClr val="0000CC"/>
                </a:solidFill>
              </a:rPr>
              <a:t>arguing </a:t>
            </a:r>
            <a:r>
              <a:rPr lang="ar-EG" sz="2800" dirty="0" smtClean="0">
                <a:solidFill>
                  <a:srgbClr val="0000CC"/>
                </a:solidFill>
              </a:rPr>
              <a:t>نقاش</a:t>
            </a:r>
            <a:r>
              <a:rPr lang="en-US" sz="2800" dirty="0" smtClean="0"/>
              <a:t>;</a:t>
            </a:r>
          </a:p>
          <a:p>
            <a:r>
              <a:rPr lang="en-US" sz="2800" dirty="0" smtClean="0">
                <a:solidFill>
                  <a:srgbClr val="FF0000"/>
                </a:solidFill>
              </a:rPr>
              <a:t>Reasoning</a:t>
            </a:r>
            <a:r>
              <a:rPr lang="en-US" sz="2800" dirty="0" smtClean="0"/>
              <a:t> is </a:t>
            </a:r>
            <a:r>
              <a:rPr lang="en-US" sz="2800" dirty="0" smtClean="0">
                <a:solidFill>
                  <a:srgbClr val="0000CC"/>
                </a:solidFill>
              </a:rPr>
              <a:t>drawing</a:t>
            </a:r>
            <a:r>
              <a:rPr lang="en-US" sz="2800" dirty="0" smtClean="0"/>
              <a:t> </a:t>
            </a:r>
            <a:r>
              <a:rPr lang="en-US" sz="2800" dirty="0" smtClean="0">
                <a:solidFill>
                  <a:srgbClr val="0000CC"/>
                </a:solidFill>
              </a:rPr>
              <a:t>inference </a:t>
            </a:r>
            <a:r>
              <a:rPr lang="ar-EG" sz="2800" dirty="0" smtClean="0">
                <a:solidFill>
                  <a:srgbClr val="0000CC"/>
                </a:solidFill>
              </a:rPr>
              <a:t>استدلال</a:t>
            </a:r>
            <a:r>
              <a:rPr lang="en-US" sz="2800" dirty="0" smtClean="0"/>
              <a:t>.</a:t>
            </a:r>
          </a:p>
          <a:p>
            <a:pPr>
              <a:buNone/>
            </a:pPr>
            <a:r>
              <a:rPr lang="en-US" sz="2800" dirty="0" smtClean="0"/>
              <a:t> </a:t>
            </a:r>
            <a:r>
              <a:rPr lang="en-US" sz="2800" b="1" dirty="0" smtClean="0"/>
              <a:t>·</a:t>
            </a:r>
            <a:r>
              <a:rPr lang="en-US" sz="2800" dirty="0" smtClean="0"/>
              <a:t> It must figure out what it needs to know from what it already knows.</a:t>
            </a:r>
          </a:p>
          <a:p>
            <a:pPr>
              <a:buNone/>
            </a:pP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5800"/>
            <a:ext cx="8763000" cy="5638800"/>
          </a:xfrm>
        </p:spPr>
        <p:txBody>
          <a:bodyPr>
            <a:normAutofit/>
          </a:bodyPr>
          <a:lstStyle/>
          <a:p>
            <a:r>
              <a:rPr lang="en-US" b="1" dirty="0" smtClean="0"/>
              <a:t> </a:t>
            </a:r>
            <a:r>
              <a:rPr lang="en-US" b="1" dirty="0" smtClean="0"/>
              <a:t>Smoking house example:</a:t>
            </a:r>
            <a:endParaRPr lang="en-US" dirty="0" smtClean="0"/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Fact</a:t>
            </a:r>
            <a:r>
              <a:rPr lang="en-US" dirty="0" smtClean="0"/>
              <a:t>: 		</a:t>
            </a:r>
            <a:r>
              <a:rPr lang="en-US" b="1" i="1" dirty="0" smtClean="0">
                <a:solidFill>
                  <a:srgbClr val="0000FF"/>
                </a:solidFill>
              </a:rPr>
              <a:t>A large amount of black smoke is coming 			from a home.</a:t>
            </a:r>
          </a:p>
          <a:p>
            <a:pPr>
              <a:buNone/>
            </a:pPr>
            <a:r>
              <a:rPr lang="en-US" dirty="0" smtClean="0"/>
              <a:t> </a:t>
            </a:r>
            <a:r>
              <a:rPr lang="en-US" dirty="0" smtClean="0">
                <a:solidFill>
                  <a:srgbClr val="FF0000"/>
                </a:solidFill>
              </a:rPr>
              <a:t>Abduction 1</a:t>
            </a:r>
            <a:r>
              <a:rPr lang="en-US" dirty="0" smtClean="0"/>
              <a:t>: 	</a:t>
            </a:r>
            <a:r>
              <a:rPr lang="en-US" b="1" dirty="0" smtClean="0"/>
              <a:t>the house is on fire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Abduction 2</a:t>
            </a:r>
            <a:r>
              <a:rPr lang="en-US" dirty="0" smtClean="0"/>
              <a:t>: 	</a:t>
            </a:r>
            <a:r>
              <a:rPr lang="en-US" b="1" dirty="0" smtClean="0"/>
              <a:t>bad cook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 smtClean="0"/>
          </a:p>
          <a:p>
            <a:r>
              <a:rPr lang="en-US" b="1" dirty="0" smtClean="0"/>
              <a:t> </a:t>
            </a:r>
            <a:r>
              <a:rPr lang="en-US" b="1" dirty="0" smtClean="0"/>
              <a:t>Diagnosis</a:t>
            </a:r>
            <a:endParaRPr lang="en-US" dirty="0" smtClean="0"/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Facts</a:t>
            </a:r>
            <a:r>
              <a:rPr lang="en-US" dirty="0" smtClean="0"/>
              <a:t>: 		</a:t>
            </a:r>
            <a:r>
              <a:rPr lang="en-US" b="1" i="1" dirty="0" smtClean="0">
                <a:solidFill>
                  <a:srgbClr val="0000FF"/>
                </a:solidFill>
              </a:rPr>
              <a:t>A thirteen year-old boy has a sharp pain in 		his right side, a fever, and a high white 			blood count.</a:t>
            </a:r>
          </a:p>
          <a:p>
            <a:pPr>
              <a:buNone/>
            </a:pPr>
            <a:r>
              <a:rPr lang="en-US" dirty="0" err="1" smtClean="0">
                <a:solidFill>
                  <a:srgbClr val="FF0000"/>
                </a:solidFill>
              </a:rPr>
              <a:t>Abductive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inference</a:t>
            </a:r>
            <a:r>
              <a:rPr lang="en-US" dirty="0" smtClean="0"/>
              <a:t>:   </a:t>
            </a:r>
            <a:r>
              <a:rPr lang="en-US" b="1" dirty="0" smtClean="0"/>
              <a:t>Appendicitis</a:t>
            </a:r>
            <a:r>
              <a:rPr lang="en-US" dirty="0" smtClean="0"/>
              <a:t> </a:t>
            </a:r>
            <a:r>
              <a:rPr lang="ar-EG" dirty="0" smtClean="0"/>
              <a:t>التهاب الزائدة</a:t>
            </a:r>
            <a:r>
              <a:rPr lang="en-US" dirty="0" smtClean="0"/>
              <a:t>.</a:t>
            </a:r>
            <a:endParaRPr lang="en-US" dirty="0" smtClean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305800" cy="51054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Means </a:t>
            </a:r>
            <a:r>
              <a:rPr lang="en-US" dirty="0" smtClean="0">
                <a:solidFill>
                  <a:srgbClr val="FF0000"/>
                </a:solidFill>
              </a:rPr>
              <a:t>analogous</a:t>
            </a:r>
            <a:r>
              <a:rPr lang="en-US" dirty="0" smtClean="0"/>
              <a:t>; it is </a:t>
            </a:r>
            <a:r>
              <a:rPr lang="en-US" dirty="0" smtClean="0">
                <a:solidFill>
                  <a:srgbClr val="0000FF"/>
                </a:solidFill>
              </a:rPr>
              <a:t>illustration</a:t>
            </a:r>
            <a:r>
              <a:rPr lang="en-US" dirty="0" smtClean="0"/>
              <a:t> of an </a:t>
            </a:r>
            <a:r>
              <a:rPr lang="en-US" dirty="0" smtClean="0">
                <a:solidFill>
                  <a:srgbClr val="C00000"/>
                </a:solidFill>
              </a:rPr>
              <a:t>idea</a:t>
            </a:r>
            <a:r>
              <a:rPr lang="en-US" dirty="0" smtClean="0"/>
              <a:t> by means of a more </a:t>
            </a:r>
            <a:r>
              <a:rPr lang="en-US" dirty="0" smtClean="0">
                <a:solidFill>
                  <a:srgbClr val="0000FF"/>
                </a:solidFill>
              </a:rPr>
              <a:t>familiar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00FF"/>
                </a:solidFill>
              </a:rPr>
              <a:t>idea</a:t>
            </a:r>
            <a:r>
              <a:rPr lang="en-US" dirty="0" smtClean="0"/>
              <a:t> that is </a:t>
            </a:r>
            <a:r>
              <a:rPr lang="en-US" dirty="0" smtClean="0">
                <a:solidFill>
                  <a:srgbClr val="C00000"/>
                </a:solidFill>
              </a:rPr>
              <a:t>similar</a:t>
            </a:r>
            <a:r>
              <a:rPr lang="en-US" dirty="0" smtClean="0"/>
              <a:t> to it in some </a:t>
            </a:r>
            <a:r>
              <a:rPr lang="en-US" dirty="0" smtClean="0">
                <a:solidFill>
                  <a:srgbClr val="0000FF"/>
                </a:solidFill>
              </a:rPr>
              <a:t>significant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00FF"/>
                </a:solidFill>
              </a:rPr>
              <a:t>features</a:t>
            </a:r>
            <a:r>
              <a:rPr lang="en-US" dirty="0" smtClean="0"/>
              <a:t>. and thus said to be analogous to it.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Finding</a:t>
            </a:r>
            <a:r>
              <a:rPr lang="en-US" dirty="0" smtClean="0"/>
              <a:t> </a:t>
            </a:r>
            <a:r>
              <a:rPr lang="en-US" dirty="0" smtClean="0"/>
              <a:t>a </a:t>
            </a:r>
            <a:r>
              <a:rPr lang="en-US" dirty="0" smtClean="0">
                <a:solidFill>
                  <a:srgbClr val="C00000"/>
                </a:solidFill>
              </a:rPr>
              <a:t>common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00CC"/>
                </a:solidFill>
              </a:rPr>
              <a:t>pattern</a:t>
            </a:r>
            <a:r>
              <a:rPr lang="en-US" dirty="0" smtClean="0"/>
              <a:t> in </a:t>
            </a:r>
            <a:r>
              <a:rPr lang="en-US" dirty="0" smtClean="0">
                <a:solidFill>
                  <a:srgbClr val="0000CC"/>
                </a:solidFill>
              </a:rPr>
              <a:t>different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00CC"/>
                </a:solidFill>
              </a:rPr>
              <a:t>cases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Usage</a:t>
            </a:r>
            <a:r>
              <a:rPr lang="en-US" dirty="0" smtClean="0"/>
              <a:t>: </a:t>
            </a:r>
            <a:r>
              <a:rPr lang="en-US" dirty="0" smtClean="0">
                <a:solidFill>
                  <a:srgbClr val="C00000"/>
                </a:solidFill>
              </a:rPr>
              <a:t>Matching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00CC"/>
                </a:solidFill>
              </a:rPr>
              <a:t>labels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0000CC"/>
                </a:solidFill>
              </a:rPr>
              <a:t>Matching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00CC"/>
                </a:solidFill>
              </a:rPr>
              <a:t>sub-graphs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0000CC"/>
                </a:solidFill>
              </a:rPr>
              <a:t>Matching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>
                <a:solidFill>
                  <a:srgbClr val="0000CC"/>
                </a:solidFill>
              </a:rPr>
              <a:t>transformations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 </a:t>
            </a:r>
            <a:r>
              <a:rPr lang="en-US" b="1" dirty="0" smtClean="0"/>
              <a:t>‡</a:t>
            </a:r>
            <a:r>
              <a:rPr lang="en-US" dirty="0" smtClean="0"/>
              <a:t> </a:t>
            </a:r>
            <a:r>
              <a:rPr lang="en-US" b="1" dirty="0" smtClean="0"/>
              <a:t>Example</a:t>
            </a:r>
            <a:r>
              <a:rPr lang="en-US" dirty="0" smtClean="0"/>
              <a:t>: "</a:t>
            </a:r>
            <a:r>
              <a:rPr lang="en-US" b="1" i="1" dirty="0" smtClean="0">
                <a:solidFill>
                  <a:srgbClr val="0000CC"/>
                </a:solidFill>
              </a:rPr>
              <a:t>An atom, with its nucleus and electrons, is like the solar system, with its sun and planets</a:t>
            </a:r>
            <a:r>
              <a:rPr lang="en-US" dirty="0" smtClean="0"/>
              <a:t>.</a:t>
            </a:r>
            <a:r>
              <a:rPr lang="en-US" i="1" dirty="0" smtClean="0"/>
              <a:t>"</a:t>
            </a:r>
            <a:endParaRPr lang="en-US" dirty="0" smtClean="0"/>
          </a:p>
          <a:p>
            <a:pPr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Problems</a:t>
            </a:r>
            <a:r>
              <a:rPr lang="en-US" dirty="0" smtClean="0"/>
              <a:t> </a:t>
            </a:r>
            <a:r>
              <a:rPr lang="en-US" dirty="0" smtClean="0"/>
              <a:t>:  </a:t>
            </a:r>
            <a:r>
              <a:rPr lang="en-US" dirty="0" smtClean="0">
                <a:solidFill>
                  <a:srgbClr val="0000FF"/>
                </a:solidFill>
              </a:rPr>
              <a:t>Few</a:t>
            </a:r>
            <a:r>
              <a:rPr lang="en-US" dirty="0" smtClean="0"/>
              <a:t> analogical </a:t>
            </a:r>
            <a:r>
              <a:rPr lang="en-US" dirty="0" smtClean="0">
                <a:solidFill>
                  <a:srgbClr val="0000FF"/>
                </a:solidFill>
              </a:rPr>
              <a:t>inferences</a:t>
            </a:r>
            <a:r>
              <a:rPr lang="en-US" dirty="0" smtClean="0"/>
              <a:t> are </a:t>
            </a:r>
            <a:r>
              <a:rPr lang="en-US" dirty="0" smtClean="0">
                <a:solidFill>
                  <a:srgbClr val="0000FF"/>
                </a:solidFill>
              </a:rPr>
              <a:t>correct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Advantage</a:t>
            </a:r>
            <a:r>
              <a:rPr lang="en-US" dirty="0" smtClean="0"/>
              <a:t> : </a:t>
            </a:r>
            <a:r>
              <a:rPr lang="en-US" dirty="0" smtClean="0">
                <a:solidFill>
                  <a:srgbClr val="0000FF"/>
                </a:solidFill>
              </a:rPr>
              <a:t>Suggests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00FF"/>
                </a:solidFill>
              </a:rPr>
              <a:t>novel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00FF"/>
                </a:solidFill>
              </a:rPr>
              <a:t>possibilities</a:t>
            </a:r>
            <a:r>
              <a:rPr lang="en-US" dirty="0" smtClean="0"/>
              <a:t>. Helps to </a:t>
            </a:r>
            <a:r>
              <a:rPr lang="en-US" dirty="0" smtClean="0"/>
              <a:t>organize 		information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 smtClean="0"/>
          </a:p>
        </p:txBody>
      </p:sp>
      <p:sp>
        <p:nvSpPr>
          <p:cNvPr id="4" name="Rectangle 3"/>
          <p:cNvSpPr/>
          <p:nvPr/>
        </p:nvSpPr>
        <p:spPr>
          <a:xfrm>
            <a:off x="1905000" y="533400"/>
            <a:ext cx="399359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>
                <a:solidFill>
                  <a:srgbClr val="C00000"/>
                </a:solidFill>
              </a:rPr>
              <a:t>Analogy Reasoning </a:t>
            </a:r>
            <a:endParaRPr lang="en-US" sz="32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09600"/>
            <a:ext cx="8686800" cy="571500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b="1" dirty="0" smtClean="0">
                <a:solidFill>
                  <a:srgbClr val="C00000"/>
                </a:solidFill>
              </a:rPr>
              <a:t>■ Analogy </a:t>
            </a:r>
            <a:r>
              <a:rPr lang="en-US" b="1" dirty="0" smtClean="0">
                <a:solidFill>
                  <a:srgbClr val="C00000"/>
                </a:solidFill>
              </a:rPr>
              <a:t>Examples</a:t>
            </a:r>
            <a:endParaRPr lang="en-US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en-US" dirty="0" smtClean="0"/>
              <a:t>Analogical Reasoning yields </a:t>
            </a:r>
            <a:r>
              <a:rPr lang="en-US" dirty="0" smtClean="0">
                <a:solidFill>
                  <a:srgbClr val="0000CC"/>
                </a:solidFill>
              </a:rPr>
              <a:t>possibilities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If </a:t>
            </a:r>
            <a:r>
              <a:rPr lang="en-US" dirty="0" smtClean="0">
                <a:solidFill>
                  <a:srgbClr val="FF0000"/>
                </a:solidFill>
              </a:rPr>
              <a:t>A</a:t>
            </a:r>
            <a:r>
              <a:rPr lang="en-US" dirty="0" smtClean="0"/>
              <a:t> is </a:t>
            </a:r>
            <a:r>
              <a:rPr lang="en-US" dirty="0" smtClean="0">
                <a:solidFill>
                  <a:srgbClr val="0000FF"/>
                </a:solidFill>
              </a:rPr>
              <a:t>like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B</a:t>
            </a:r>
            <a:r>
              <a:rPr lang="en-US" dirty="0" smtClean="0"/>
              <a:t> in </a:t>
            </a:r>
            <a:r>
              <a:rPr lang="en-US" dirty="0" smtClean="0">
                <a:solidFill>
                  <a:srgbClr val="0000FF"/>
                </a:solidFill>
              </a:rPr>
              <a:t>some</a:t>
            </a:r>
            <a:r>
              <a:rPr lang="en-US" dirty="0" smtClean="0"/>
              <a:t> ways, then </a:t>
            </a:r>
            <a:r>
              <a:rPr lang="en-US" dirty="0" smtClean="0">
                <a:solidFill>
                  <a:srgbClr val="0000FF"/>
                </a:solidFill>
              </a:rPr>
              <a:t>infer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A</a:t>
            </a:r>
            <a:r>
              <a:rPr lang="en-US" dirty="0" smtClean="0"/>
              <a:t> is </a:t>
            </a:r>
            <a:r>
              <a:rPr lang="en-US" dirty="0" smtClean="0">
                <a:solidFill>
                  <a:srgbClr val="0000FF"/>
                </a:solidFill>
              </a:rPr>
              <a:t>like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B</a:t>
            </a:r>
            <a:r>
              <a:rPr lang="en-US" dirty="0" smtClean="0"/>
              <a:t> in </a:t>
            </a:r>
            <a:r>
              <a:rPr lang="en-US" dirty="0" smtClean="0">
                <a:solidFill>
                  <a:srgbClr val="0000FF"/>
                </a:solidFill>
              </a:rPr>
              <a:t>other</a:t>
            </a:r>
            <a:r>
              <a:rPr lang="en-US" dirty="0" smtClean="0"/>
              <a:t> ways.</a:t>
            </a:r>
          </a:p>
          <a:p>
            <a:pPr>
              <a:buNone/>
            </a:pPr>
            <a:r>
              <a:rPr lang="en-US" dirty="0" smtClean="0"/>
              <a:t> </a:t>
            </a:r>
            <a:r>
              <a:rPr lang="en-US" b="1" dirty="0" smtClean="0"/>
              <a:t>‡ Atom and Solar System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</a:t>
            </a:r>
            <a:r>
              <a:rPr lang="en-US" dirty="0" smtClean="0">
                <a:solidFill>
                  <a:srgbClr val="FF0000"/>
                </a:solidFill>
              </a:rPr>
              <a:t>Statements</a:t>
            </a:r>
            <a:r>
              <a:rPr lang="en-US" dirty="0" smtClean="0"/>
              <a:t>:	</a:t>
            </a:r>
            <a:r>
              <a:rPr lang="en-US" b="1" i="1" dirty="0" smtClean="0">
                <a:solidFill>
                  <a:srgbClr val="0000CC"/>
                </a:solidFill>
              </a:rPr>
              <a:t>An atom, with its nucleus and electrons,		             is like the solar system, with its sun and 			planets.</a:t>
            </a:r>
          </a:p>
          <a:p>
            <a:pPr>
              <a:buNone/>
            </a:pPr>
            <a:r>
              <a:rPr lang="en-US" dirty="0" smtClean="0"/>
              <a:t>   </a:t>
            </a:r>
            <a:r>
              <a:rPr lang="en-US" dirty="0" smtClean="0">
                <a:solidFill>
                  <a:srgbClr val="FF0000"/>
                </a:solidFill>
              </a:rPr>
              <a:t>Inferences</a:t>
            </a:r>
            <a:r>
              <a:rPr lang="en-US" dirty="0" smtClean="0"/>
              <a:t>:	</a:t>
            </a:r>
            <a:r>
              <a:rPr lang="en-US" b="1" dirty="0" smtClean="0">
                <a:solidFill>
                  <a:srgbClr val="C00000"/>
                </a:solidFill>
              </a:rPr>
              <a:t>Electrons</a:t>
            </a:r>
            <a:r>
              <a:rPr lang="en-US" b="1" dirty="0" smtClean="0"/>
              <a:t> </a:t>
            </a:r>
            <a:r>
              <a:rPr lang="en-US" b="1" dirty="0" smtClean="0">
                <a:solidFill>
                  <a:srgbClr val="C00000"/>
                </a:solidFill>
              </a:rPr>
              <a:t>travel</a:t>
            </a:r>
            <a:r>
              <a:rPr lang="en-US" b="1" dirty="0" smtClean="0"/>
              <a:t> </a:t>
            </a:r>
            <a:r>
              <a:rPr lang="en-US" b="1" dirty="0" smtClean="0">
                <a:solidFill>
                  <a:srgbClr val="C00000"/>
                </a:solidFill>
              </a:rPr>
              <a:t>around</a:t>
            </a:r>
            <a:r>
              <a:rPr lang="en-US" b="1" dirty="0" smtClean="0"/>
              <a:t> the </a:t>
            </a:r>
            <a:r>
              <a:rPr lang="en-US" b="1" dirty="0" smtClean="0">
                <a:solidFill>
                  <a:srgbClr val="C00000"/>
                </a:solidFill>
              </a:rPr>
              <a:t>nucleus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			</a:t>
            </a:r>
            <a:r>
              <a:rPr lang="en-US" b="1" dirty="0" smtClean="0">
                <a:solidFill>
                  <a:srgbClr val="0000CC"/>
                </a:solidFill>
              </a:rPr>
              <a:t>Orbits</a:t>
            </a:r>
            <a:r>
              <a:rPr lang="en-US" b="1" dirty="0" smtClean="0"/>
              <a:t> are </a:t>
            </a:r>
            <a:r>
              <a:rPr lang="en-US" b="1" dirty="0" smtClean="0">
                <a:solidFill>
                  <a:srgbClr val="0000CC"/>
                </a:solidFill>
              </a:rPr>
              <a:t>circular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b="1" dirty="0" smtClean="0"/>
              <a:t>       ? 		Orbits are all in one plane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b="1" dirty="0" smtClean="0"/>
              <a:t>       ?		Electrons have little people living on them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dirty="0" smtClean="0">
                <a:solidFill>
                  <a:srgbClr val="FF0000"/>
                </a:solidFill>
              </a:rPr>
              <a:t>Idea</a:t>
            </a:r>
            <a:r>
              <a:rPr lang="en-US" dirty="0" smtClean="0"/>
              <a:t>: 	</a:t>
            </a:r>
            <a:r>
              <a:rPr lang="en-US" dirty="0" smtClean="0">
                <a:solidFill>
                  <a:srgbClr val="0000CC"/>
                </a:solidFill>
              </a:rPr>
              <a:t>Transfer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00CC"/>
                </a:solidFill>
              </a:rPr>
              <a:t>information</a:t>
            </a:r>
            <a:r>
              <a:rPr lang="en-US" dirty="0" smtClean="0"/>
              <a:t> from </a:t>
            </a:r>
            <a:r>
              <a:rPr lang="en-US" dirty="0" smtClean="0">
                <a:solidFill>
                  <a:srgbClr val="0000CC"/>
                </a:solidFill>
              </a:rPr>
              <a:t>known</a:t>
            </a:r>
            <a:r>
              <a:rPr lang="en-US" dirty="0" smtClean="0"/>
              <a:t> (</a:t>
            </a:r>
            <a:r>
              <a:rPr lang="en-US" dirty="0" smtClean="0">
                <a:solidFill>
                  <a:srgbClr val="C00000"/>
                </a:solidFill>
              </a:rPr>
              <a:t>source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dirty="0" smtClean="0"/>
              <a:t>			to </a:t>
            </a:r>
            <a:r>
              <a:rPr lang="en-US" dirty="0" smtClean="0">
                <a:solidFill>
                  <a:srgbClr val="0000CC"/>
                </a:solidFill>
              </a:rPr>
              <a:t>unknown</a:t>
            </a:r>
            <a:r>
              <a:rPr lang="en-US" dirty="0" smtClean="0"/>
              <a:t> (</a:t>
            </a:r>
            <a:r>
              <a:rPr lang="en-US" dirty="0" smtClean="0">
                <a:solidFill>
                  <a:srgbClr val="C00000"/>
                </a:solidFill>
              </a:rPr>
              <a:t>target</a:t>
            </a:r>
            <a:r>
              <a:rPr lang="en-US" dirty="0" smtClean="0"/>
              <a:t>).</a:t>
            </a:r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6388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b="1" dirty="0" smtClean="0">
                <a:solidFill>
                  <a:srgbClr val="C00000"/>
                </a:solidFill>
              </a:rPr>
              <a:t>‡ Sun and Girl</a:t>
            </a:r>
            <a:endParaRPr lang="en-US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Statement</a:t>
            </a:r>
            <a:r>
              <a:rPr lang="en-US" dirty="0" smtClean="0"/>
              <a:t>: 	</a:t>
            </a:r>
            <a:r>
              <a:rPr lang="en-US" b="1" i="1" dirty="0" smtClean="0">
                <a:solidFill>
                  <a:srgbClr val="0000FF"/>
                </a:solidFill>
              </a:rPr>
              <a:t>She is like the sun to me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Inferences</a:t>
            </a:r>
            <a:r>
              <a:rPr lang="en-US" dirty="0" smtClean="0"/>
              <a:t>: 	</a:t>
            </a:r>
            <a:r>
              <a:rPr lang="en-US" b="1" dirty="0" smtClean="0"/>
              <a:t>She </a:t>
            </a:r>
            <a:r>
              <a:rPr lang="en-US" b="1" dirty="0" smtClean="0">
                <a:solidFill>
                  <a:srgbClr val="C00000"/>
                </a:solidFill>
              </a:rPr>
              <a:t>lights</a:t>
            </a:r>
            <a:r>
              <a:rPr lang="en-US" b="1" dirty="0" smtClean="0"/>
              <a:t> up my </a:t>
            </a:r>
            <a:r>
              <a:rPr lang="en-US" b="1" dirty="0" smtClean="0">
                <a:solidFill>
                  <a:srgbClr val="C00000"/>
                </a:solidFill>
              </a:rPr>
              <a:t>life</a:t>
            </a:r>
            <a:r>
              <a:rPr lang="en-US" b="1" dirty="0" smtClean="0"/>
              <a:t>.</a:t>
            </a:r>
          </a:p>
          <a:p>
            <a:pPr>
              <a:buNone/>
            </a:pPr>
            <a:r>
              <a:rPr lang="en-US" b="1" dirty="0" smtClean="0"/>
              <a:t>			She </a:t>
            </a:r>
            <a:r>
              <a:rPr lang="en-US" b="1" dirty="0" smtClean="0">
                <a:solidFill>
                  <a:srgbClr val="C00000"/>
                </a:solidFill>
              </a:rPr>
              <a:t>gives</a:t>
            </a:r>
            <a:r>
              <a:rPr lang="en-US" b="1" dirty="0" smtClean="0"/>
              <a:t> me </a:t>
            </a:r>
            <a:r>
              <a:rPr lang="en-US" b="1" dirty="0" smtClean="0">
                <a:solidFill>
                  <a:srgbClr val="C00000"/>
                </a:solidFill>
              </a:rPr>
              <a:t>warmth</a:t>
            </a:r>
            <a:r>
              <a:rPr lang="en-US" b="1" dirty="0" smtClean="0"/>
              <a:t>.</a:t>
            </a:r>
          </a:p>
          <a:p>
            <a:pPr>
              <a:buNone/>
            </a:pPr>
            <a:r>
              <a:rPr lang="en-US" b="1" dirty="0" smtClean="0"/>
              <a:t>     ? 		She is </a:t>
            </a:r>
            <a:r>
              <a:rPr lang="en-US" b="1" dirty="0" smtClean="0">
                <a:solidFill>
                  <a:srgbClr val="0000CC"/>
                </a:solidFill>
              </a:rPr>
              <a:t>gaseous</a:t>
            </a:r>
            <a:r>
              <a:rPr lang="en-US" b="1" dirty="0" smtClean="0"/>
              <a:t>.</a:t>
            </a:r>
          </a:p>
          <a:p>
            <a:pPr>
              <a:buNone/>
            </a:pPr>
            <a:r>
              <a:rPr lang="en-US" b="1" dirty="0" smtClean="0"/>
              <a:t>     ? 		She is </a:t>
            </a:r>
            <a:r>
              <a:rPr lang="en-US" b="1" dirty="0" smtClean="0">
                <a:solidFill>
                  <a:srgbClr val="0000CC"/>
                </a:solidFill>
              </a:rPr>
              <a:t>spherical</a:t>
            </a:r>
            <a:r>
              <a:rPr lang="en-US" b="1" dirty="0" smtClean="0"/>
              <a:t>.</a:t>
            </a:r>
          </a:p>
          <a:p>
            <a:pPr>
              <a:buNone/>
            </a:pPr>
            <a:r>
              <a:rPr lang="en-US" b="1" dirty="0" smtClean="0">
                <a:solidFill>
                  <a:srgbClr val="C00000"/>
                </a:solidFill>
              </a:rPr>
              <a:t>‡ Sale man Logic</a:t>
            </a:r>
            <a:endParaRPr lang="en-US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Statement</a:t>
            </a:r>
            <a:r>
              <a:rPr lang="en-US" dirty="0" smtClean="0"/>
              <a:t>:  </a:t>
            </a:r>
            <a:r>
              <a:rPr lang="en-US" b="1" i="1" dirty="0" smtClean="0">
                <a:solidFill>
                  <a:srgbClr val="0000FF"/>
                </a:solidFill>
              </a:rPr>
              <a:t>John has a fancy car and a pretty </a:t>
            </a:r>
            <a:r>
              <a:rPr lang="en-US" b="1" i="1" dirty="0" smtClean="0">
                <a:solidFill>
                  <a:srgbClr val="0000FF"/>
                </a:solidFill>
              </a:rPr>
              <a:t>girlfriend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Inferences</a:t>
            </a:r>
            <a:r>
              <a:rPr lang="en-US" b="1" dirty="0" smtClean="0"/>
              <a:t>:  If Peter </a:t>
            </a:r>
            <a:r>
              <a:rPr lang="en-US" b="1" dirty="0" smtClean="0">
                <a:solidFill>
                  <a:srgbClr val="C00000"/>
                </a:solidFill>
              </a:rPr>
              <a:t>buys</a:t>
            </a:r>
            <a:r>
              <a:rPr lang="en-US" b="1" dirty="0" smtClean="0"/>
              <a:t> a </a:t>
            </a:r>
            <a:r>
              <a:rPr lang="en-US" b="1" dirty="0" smtClean="0">
                <a:solidFill>
                  <a:srgbClr val="C00000"/>
                </a:solidFill>
              </a:rPr>
              <a:t>fancy</a:t>
            </a:r>
            <a:r>
              <a:rPr lang="en-US" b="1" dirty="0" smtClean="0"/>
              <a:t> </a:t>
            </a:r>
            <a:r>
              <a:rPr lang="en-US" b="1" dirty="0" smtClean="0">
                <a:solidFill>
                  <a:srgbClr val="C00000"/>
                </a:solidFill>
              </a:rPr>
              <a:t>car</a:t>
            </a:r>
            <a:r>
              <a:rPr lang="en-US" b="1" dirty="0" smtClean="0"/>
              <a:t>, Then </a:t>
            </a:r>
            <a:r>
              <a:rPr lang="en-US" b="1" dirty="0" smtClean="0">
                <a:solidFill>
                  <a:srgbClr val="C00000"/>
                </a:solidFill>
              </a:rPr>
              <a:t>Peter</a:t>
            </a:r>
            <a:r>
              <a:rPr lang="en-US" b="1" dirty="0" smtClean="0"/>
              <a:t> will </a:t>
            </a:r>
            <a:r>
              <a:rPr lang="en-US" b="1" dirty="0" smtClean="0"/>
              <a:t>		           </a:t>
            </a:r>
            <a:r>
              <a:rPr lang="en-US" b="1" dirty="0" smtClean="0">
                <a:solidFill>
                  <a:srgbClr val="C00000"/>
                </a:solidFill>
              </a:rPr>
              <a:t>have </a:t>
            </a:r>
            <a:r>
              <a:rPr lang="en-US" b="1" dirty="0" smtClean="0"/>
              <a:t>a </a:t>
            </a:r>
            <a:r>
              <a:rPr lang="en-US" b="1" dirty="0" smtClean="0">
                <a:solidFill>
                  <a:srgbClr val="C00000"/>
                </a:solidFill>
              </a:rPr>
              <a:t>pretty</a:t>
            </a:r>
            <a:r>
              <a:rPr lang="en-US" b="1" dirty="0" smtClean="0"/>
              <a:t> </a:t>
            </a:r>
            <a:r>
              <a:rPr lang="en-US" b="1" dirty="0" smtClean="0">
                <a:solidFill>
                  <a:srgbClr val="C00000"/>
                </a:solidFill>
              </a:rPr>
              <a:t>girlfriend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</a:rPr>
              <a:t>Note</a:t>
            </a:r>
            <a:r>
              <a:rPr lang="en-US" dirty="0" smtClean="0"/>
              <a:t>: </a:t>
            </a:r>
            <a:r>
              <a:rPr lang="en-US" b="1" dirty="0" smtClean="0">
                <a:solidFill>
                  <a:srgbClr val="C00000"/>
                </a:solidFill>
              </a:rPr>
              <a:t>Deductive</a:t>
            </a:r>
            <a:r>
              <a:rPr lang="en-US" dirty="0" smtClean="0"/>
              <a:t> reasoning and </a:t>
            </a:r>
            <a:r>
              <a:rPr lang="en-US" b="1" dirty="0" smtClean="0">
                <a:solidFill>
                  <a:srgbClr val="C00000"/>
                </a:solidFill>
              </a:rPr>
              <a:t>Inductive</a:t>
            </a:r>
            <a:r>
              <a:rPr lang="en-US" dirty="0" smtClean="0"/>
              <a:t> reasoning are the two </a:t>
            </a:r>
            <a:r>
              <a:rPr lang="en-US" dirty="0" smtClean="0">
                <a:solidFill>
                  <a:srgbClr val="0000CC"/>
                </a:solidFill>
              </a:rPr>
              <a:t>most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C00000"/>
                </a:solidFill>
              </a:rPr>
              <a:t>commonly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00CC"/>
                </a:solidFill>
              </a:rPr>
              <a:t>used</a:t>
            </a:r>
            <a:r>
              <a:rPr lang="en-US" dirty="0" smtClean="0"/>
              <a:t> explicit </a:t>
            </a:r>
            <a:r>
              <a:rPr lang="en-US" dirty="0" smtClean="0">
                <a:solidFill>
                  <a:srgbClr val="0000CC"/>
                </a:solidFill>
              </a:rPr>
              <a:t>methods</a:t>
            </a:r>
            <a:r>
              <a:rPr lang="en-US" dirty="0" smtClean="0"/>
              <a:t> of </a:t>
            </a:r>
            <a:r>
              <a:rPr lang="en-US" dirty="0" smtClean="0">
                <a:solidFill>
                  <a:srgbClr val="0000CC"/>
                </a:solidFill>
              </a:rPr>
              <a:t>reasoning</a:t>
            </a:r>
            <a:r>
              <a:rPr lang="en-US" dirty="0" smtClean="0"/>
              <a:t> to reach a </a:t>
            </a:r>
            <a:r>
              <a:rPr lang="en-US" dirty="0" smtClean="0"/>
              <a:t>conclusion.</a:t>
            </a:r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704088"/>
            <a:ext cx="8382000" cy="743712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 smtClean="0">
                <a:solidFill>
                  <a:srgbClr val="C00000"/>
                </a:solidFill>
              </a:rPr>
              <a:t>Approaches </a:t>
            </a:r>
            <a:r>
              <a:rPr lang="en-US" sz="4000" b="1" dirty="0" smtClean="0">
                <a:solidFill>
                  <a:srgbClr val="C00000"/>
                </a:solidFill>
              </a:rPr>
              <a:t>to Reasoning</a:t>
            </a:r>
            <a:endParaRPr lang="en-US" sz="4000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There are </a:t>
            </a:r>
            <a:r>
              <a:rPr lang="en-US" dirty="0" smtClean="0">
                <a:solidFill>
                  <a:srgbClr val="FF0000"/>
                </a:solidFill>
              </a:rPr>
              <a:t>three</a:t>
            </a:r>
            <a:r>
              <a:rPr lang="en-US" dirty="0" smtClean="0"/>
              <a:t> different </a:t>
            </a:r>
            <a:r>
              <a:rPr lang="en-US" dirty="0" smtClean="0">
                <a:solidFill>
                  <a:srgbClr val="FF0000"/>
                </a:solidFill>
              </a:rPr>
              <a:t>approaches</a:t>
            </a:r>
            <a:r>
              <a:rPr lang="en-US" dirty="0" smtClean="0"/>
              <a:t> to </a:t>
            </a:r>
            <a:r>
              <a:rPr lang="en-US" dirty="0" smtClean="0">
                <a:solidFill>
                  <a:srgbClr val="FF0000"/>
                </a:solidFill>
              </a:rPr>
              <a:t>reasoning</a:t>
            </a:r>
            <a:r>
              <a:rPr lang="en-US" dirty="0" smtClean="0"/>
              <a:t> under </a:t>
            </a:r>
            <a:r>
              <a:rPr lang="en-US" dirty="0" smtClean="0">
                <a:solidFill>
                  <a:srgbClr val="FF0000"/>
                </a:solidFill>
              </a:rPr>
              <a:t>uncertainties</a:t>
            </a:r>
            <a:r>
              <a:rPr lang="en-US" dirty="0" smtClean="0"/>
              <a:t>.</a:t>
            </a:r>
          </a:p>
          <a:p>
            <a:pPr lvl="1">
              <a:buNone/>
            </a:pPr>
            <a:r>
              <a:rPr lang="en-US" b="1" dirty="0" smtClean="0"/>
              <a:t>‡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00CC"/>
                </a:solidFill>
              </a:rPr>
              <a:t>Symbolic</a:t>
            </a:r>
            <a:r>
              <a:rPr lang="en-US" dirty="0" smtClean="0"/>
              <a:t> reasoning</a:t>
            </a:r>
          </a:p>
          <a:p>
            <a:pPr lvl="1">
              <a:buNone/>
            </a:pPr>
            <a:r>
              <a:rPr lang="en-US" b="1" dirty="0" smtClean="0"/>
              <a:t>‡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00CC"/>
                </a:solidFill>
              </a:rPr>
              <a:t>Statistical</a:t>
            </a:r>
            <a:r>
              <a:rPr lang="en-US" dirty="0" smtClean="0"/>
              <a:t> reasoning</a:t>
            </a:r>
          </a:p>
          <a:p>
            <a:pPr lvl="1">
              <a:buNone/>
            </a:pPr>
            <a:r>
              <a:rPr lang="en-US" b="1" dirty="0" smtClean="0"/>
              <a:t>‡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00CC"/>
                </a:solidFill>
              </a:rPr>
              <a:t>Fuzzy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00CC"/>
                </a:solidFill>
              </a:rPr>
              <a:t>logic</a:t>
            </a:r>
            <a:r>
              <a:rPr lang="en-US" dirty="0" smtClean="0"/>
              <a:t> reasoning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The first two approaches are presented in the subsequent slides.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67512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C00000"/>
                </a:solidFill>
              </a:rPr>
              <a:t>1</a:t>
            </a:r>
            <a:r>
              <a:rPr lang="en-US" sz="4000" b="1" dirty="0" smtClean="0">
                <a:solidFill>
                  <a:srgbClr val="C00000"/>
                </a:solidFill>
              </a:rPr>
              <a:t>. </a:t>
            </a:r>
            <a:r>
              <a:rPr lang="en-US" sz="4000" b="1" dirty="0" smtClean="0">
                <a:solidFill>
                  <a:srgbClr val="C00000"/>
                </a:solidFill>
              </a:rPr>
              <a:t>Symbolic Reasoning</a:t>
            </a:r>
            <a:endParaRPr lang="en-US" sz="4000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24000"/>
            <a:ext cx="8534400" cy="49530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The </a:t>
            </a:r>
            <a:r>
              <a:rPr lang="en-US" dirty="0" smtClean="0">
                <a:solidFill>
                  <a:srgbClr val="0000CC"/>
                </a:solidFill>
              </a:rPr>
              <a:t>basis</a:t>
            </a:r>
            <a:r>
              <a:rPr lang="en-US" dirty="0" smtClean="0"/>
              <a:t> for </a:t>
            </a:r>
            <a:r>
              <a:rPr lang="en-US" dirty="0" smtClean="0">
                <a:solidFill>
                  <a:srgbClr val="C00000"/>
                </a:solidFill>
              </a:rPr>
              <a:t>intelligent</a:t>
            </a:r>
            <a:r>
              <a:rPr lang="en-US" dirty="0" smtClean="0"/>
              <a:t> mathematical software is the </a:t>
            </a:r>
            <a:r>
              <a:rPr lang="en-US" dirty="0" smtClean="0">
                <a:solidFill>
                  <a:srgbClr val="C00000"/>
                </a:solidFill>
              </a:rPr>
              <a:t>integration</a:t>
            </a:r>
            <a:r>
              <a:rPr lang="en-US" dirty="0" smtClean="0"/>
              <a:t> of the "power of </a:t>
            </a:r>
            <a:r>
              <a:rPr lang="en-US" dirty="0" smtClean="0">
                <a:solidFill>
                  <a:srgbClr val="0000CC"/>
                </a:solidFill>
              </a:rPr>
              <a:t>symbolic</a:t>
            </a:r>
            <a:r>
              <a:rPr lang="en-US" dirty="0" smtClean="0"/>
              <a:t> mathematical tools" with the suitable "</a:t>
            </a:r>
            <a:r>
              <a:rPr lang="en-US" dirty="0" smtClean="0">
                <a:solidFill>
                  <a:srgbClr val="0000CC"/>
                </a:solidFill>
              </a:rPr>
              <a:t>proof</a:t>
            </a:r>
            <a:r>
              <a:rPr lang="en-US" dirty="0" smtClean="0"/>
              <a:t> technology".</a:t>
            </a:r>
          </a:p>
          <a:p>
            <a:r>
              <a:rPr lang="en-US" dirty="0" smtClean="0"/>
              <a:t>  </a:t>
            </a:r>
            <a:r>
              <a:rPr lang="en-US" sz="2800" b="1" dirty="0" smtClean="0">
                <a:solidFill>
                  <a:srgbClr val="C00000"/>
                </a:solidFill>
              </a:rPr>
              <a:t>Monotonic Reasoning</a:t>
            </a:r>
          </a:p>
          <a:p>
            <a:pPr>
              <a:buNone/>
            </a:pPr>
            <a:r>
              <a:rPr lang="en-US" dirty="0" smtClean="0">
                <a:solidFill>
                  <a:srgbClr val="0000CC"/>
                </a:solidFill>
              </a:rPr>
              <a:t>     If </a:t>
            </a:r>
            <a:r>
              <a:rPr lang="en-US" dirty="0" smtClean="0">
                <a:solidFill>
                  <a:srgbClr val="0000CC"/>
                </a:solidFill>
              </a:rPr>
              <a:t>a </a:t>
            </a:r>
            <a:r>
              <a:rPr lang="en-US" dirty="0" smtClean="0">
                <a:solidFill>
                  <a:srgbClr val="FF0000"/>
                </a:solidFill>
              </a:rPr>
              <a:t>conclusion</a:t>
            </a:r>
            <a:r>
              <a:rPr lang="en-US" dirty="0" smtClean="0">
                <a:solidFill>
                  <a:srgbClr val="0000CC"/>
                </a:solidFill>
              </a:rPr>
              <a:t> follows from given </a:t>
            </a:r>
            <a:r>
              <a:rPr lang="en-US" dirty="0" smtClean="0">
                <a:solidFill>
                  <a:srgbClr val="FF0000"/>
                </a:solidFill>
              </a:rPr>
              <a:t>premises</a:t>
            </a:r>
            <a:r>
              <a:rPr lang="en-US" b="1" dirty="0" smtClean="0">
                <a:solidFill>
                  <a:srgbClr val="0000CC"/>
                </a:solidFill>
              </a:rPr>
              <a:t> A, B, C, … </a:t>
            </a:r>
            <a:r>
              <a:rPr lang="en-US" dirty="0" smtClean="0">
                <a:solidFill>
                  <a:srgbClr val="0000CC"/>
                </a:solidFill>
              </a:rPr>
              <a:t>then it also follows from any </a:t>
            </a:r>
            <a:r>
              <a:rPr lang="en-US" dirty="0" smtClean="0">
                <a:solidFill>
                  <a:srgbClr val="FF0000"/>
                </a:solidFill>
              </a:rPr>
              <a:t>larger</a:t>
            </a:r>
            <a:r>
              <a:rPr lang="en-US" dirty="0" smtClean="0">
                <a:solidFill>
                  <a:srgbClr val="0000CC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set</a:t>
            </a:r>
            <a:r>
              <a:rPr lang="en-US" dirty="0" smtClean="0">
                <a:solidFill>
                  <a:srgbClr val="0000CC"/>
                </a:solidFill>
              </a:rPr>
              <a:t> of </a:t>
            </a:r>
            <a:r>
              <a:rPr lang="en-US" dirty="0" smtClean="0">
                <a:solidFill>
                  <a:srgbClr val="FF0000"/>
                </a:solidFill>
              </a:rPr>
              <a:t>premises</a:t>
            </a:r>
            <a:r>
              <a:rPr lang="en-US" dirty="0" smtClean="0">
                <a:solidFill>
                  <a:srgbClr val="0000CC"/>
                </a:solidFill>
              </a:rPr>
              <a:t>, as long as the </a:t>
            </a:r>
            <a:r>
              <a:rPr lang="en-US" dirty="0" smtClean="0">
                <a:solidFill>
                  <a:srgbClr val="FF0000"/>
                </a:solidFill>
              </a:rPr>
              <a:t>original</a:t>
            </a:r>
            <a:r>
              <a:rPr lang="en-US" dirty="0" smtClean="0">
                <a:solidFill>
                  <a:srgbClr val="0000CC"/>
                </a:solidFill>
              </a:rPr>
              <a:t> premises</a:t>
            </a:r>
            <a:r>
              <a:rPr lang="en-US" b="1" dirty="0" smtClean="0">
                <a:solidFill>
                  <a:srgbClr val="0000CC"/>
                </a:solidFill>
              </a:rPr>
              <a:t> A, B, C, …</a:t>
            </a:r>
            <a:r>
              <a:rPr lang="en-US" dirty="0" smtClean="0">
                <a:solidFill>
                  <a:srgbClr val="0000CC"/>
                </a:solidFill>
              </a:rPr>
              <a:t> are </a:t>
            </a:r>
            <a:r>
              <a:rPr lang="en-US" dirty="0" smtClean="0">
                <a:solidFill>
                  <a:srgbClr val="FF0000"/>
                </a:solidFill>
              </a:rPr>
              <a:t>included</a:t>
            </a:r>
            <a:r>
              <a:rPr lang="en-US" dirty="0" smtClean="0">
                <a:solidFill>
                  <a:srgbClr val="0000CC"/>
                </a:solidFill>
              </a:rPr>
              <a:t>.</a:t>
            </a:r>
            <a:endParaRPr lang="en-US" dirty="0" smtClean="0">
              <a:solidFill>
                <a:srgbClr val="0000CC"/>
              </a:solidFill>
            </a:endParaRPr>
          </a:p>
          <a:p>
            <a:r>
              <a:rPr lang="en-US" b="1" i="1" dirty="0" smtClean="0">
                <a:solidFill>
                  <a:srgbClr val="C00000"/>
                </a:solidFill>
              </a:rPr>
              <a:t> Human reasoning is not monotonic</a:t>
            </a:r>
            <a:r>
              <a:rPr lang="en-US" dirty="0" smtClean="0"/>
              <a:t>.</a:t>
            </a:r>
          </a:p>
          <a:p>
            <a:r>
              <a:rPr lang="en-US" sz="2800" b="1" dirty="0" smtClean="0">
                <a:solidFill>
                  <a:srgbClr val="C00000"/>
                </a:solidFill>
              </a:rPr>
              <a:t>Non-Monotonic Reasoning </a:t>
            </a:r>
            <a:endParaRPr lang="en-US" sz="2800" b="1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rgbClr val="0000CC"/>
                </a:solidFill>
              </a:rPr>
              <a:t>    conclusions</a:t>
            </a:r>
            <a:r>
              <a:rPr lang="en-US" dirty="0" smtClean="0"/>
              <a:t> are only </a:t>
            </a:r>
            <a:r>
              <a:rPr lang="en-US" dirty="0" smtClean="0">
                <a:solidFill>
                  <a:srgbClr val="FF0000"/>
                </a:solidFill>
              </a:rPr>
              <a:t>tentative</a:t>
            </a:r>
            <a:r>
              <a:rPr lang="en-US" dirty="0" smtClean="0"/>
              <a:t> </a:t>
            </a:r>
            <a:r>
              <a:rPr lang="ar-EG" dirty="0" smtClean="0"/>
              <a:t>مؤقتاً</a:t>
            </a:r>
            <a:r>
              <a:rPr lang="en-US" dirty="0" smtClean="0"/>
              <a:t>, based on </a:t>
            </a:r>
            <a:r>
              <a:rPr lang="en-US" dirty="0" smtClean="0">
                <a:solidFill>
                  <a:srgbClr val="0000CC"/>
                </a:solidFill>
              </a:rPr>
              <a:t>partial</a:t>
            </a:r>
            <a:r>
              <a:rPr lang="en-US" dirty="0" smtClean="0"/>
              <a:t> or </a:t>
            </a:r>
            <a:r>
              <a:rPr lang="en-US" dirty="0" smtClean="0">
                <a:solidFill>
                  <a:srgbClr val="0000CC"/>
                </a:solidFill>
              </a:rPr>
              <a:t>incomplete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00CC"/>
                </a:solidFill>
              </a:rPr>
              <a:t>information</a:t>
            </a:r>
            <a:r>
              <a:rPr lang="en-US" dirty="0" smtClean="0"/>
              <a:t>, reserve the right to </a:t>
            </a:r>
            <a:r>
              <a:rPr lang="en-US" dirty="0" smtClean="0">
                <a:solidFill>
                  <a:srgbClr val="FF0000"/>
                </a:solidFill>
              </a:rPr>
              <a:t>retract</a:t>
            </a:r>
            <a:r>
              <a:rPr lang="en-US" dirty="0" smtClean="0"/>
              <a:t> </a:t>
            </a:r>
            <a:r>
              <a:rPr lang="ar-EG" dirty="0" smtClean="0"/>
              <a:t>يتراجع</a:t>
            </a:r>
            <a:r>
              <a:rPr lang="en-US" dirty="0" smtClean="0"/>
              <a:t> those </a:t>
            </a:r>
            <a:r>
              <a:rPr lang="en-US" dirty="0" smtClean="0">
                <a:solidFill>
                  <a:srgbClr val="0000CC"/>
                </a:solidFill>
              </a:rPr>
              <a:t>conclusions</a:t>
            </a:r>
            <a:r>
              <a:rPr lang="en-US" dirty="0" smtClean="0"/>
              <a:t> while they </a:t>
            </a:r>
            <a:r>
              <a:rPr lang="en-US" dirty="0" smtClean="0">
                <a:solidFill>
                  <a:srgbClr val="0000CC"/>
                </a:solidFill>
              </a:rPr>
              <a:t>learn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new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00CC"/>
                </a:solidFill>
              </a:rPr>
              <a:t>facts</a:t>
            </a:r>
            <a:r>
              <a:rPr lang="en-US" dirty="0" smtClean="0"/>
              <a:t>. 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09600"/>
            <a:ext cx="8229600" cy="667512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C00000"/>
                </a:solidFill>
              </a:rPr>
              <a:t> </a:t>
            </a:r>
            <a:r>
              <a:rPr lang="en-US" sz="4000" b="1" dirty="0" smtClean="0">
                <a:solidFill>
                  <a:srgbClr val="C00000"/>
                </a:solidFill>
              </a:rPr>
              <a:t>Non-Monotonic Reasoning</a:t>
            </a:r>
            <a:endParaRPr lang="en-US" sz="4000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382000" cy="4953000"/>
          </a:xfrm>
        </p:spPr>
        <p:txBody>
          <a:bodyPr>
            <a:normAutofit/>
          </a:bodyPr>
          <a:lstStyle/>
          <a:p>
            <a:r>
              <a:rPr lang="en-US" b="1" i="1" dirty="0" smtClean="0">
                <a:solidFill>
                  <a:srgbClr val="0000CC"/>
                </a:solidFill>
              </a:rPr>
              <a:t>Non-monotonic</a:t>
            </a:r>
            <a:r>
              <a:rPr lang="en-US" dirty="0" smtClean="0"/>
              <a:t> </a:t>
            </a:r>
            <a:r>
              <a:rPr lang="en-US" dirty="0" smtClean="0"/>
              <a:t>reasoning attempts to </a:t>
            </a:r>
            <a:r>
              <a:rPr lang="en-US" dirty="0" smtClean="0">
                <a:solidFill>
                  <a:srgbClr val="C00000"/>
                </a:solidFill>
              </a:rPr>
              <a:t>formalize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00CC"/>
                </a:solidFill>
              </a:rPr>
              <a:t>reasoning</a:t>
            </a:r>
            <a:r>
              <a:rPr lang="en-US" dirty="0" smtClean="0"/>
              <a:t> with </a:t>
            </a:r>
            <a:r>
              <a:rPr lang="en-US" b="1" i="1" dirty="0" smtClean="0">
                <a:solidFill>
                  <a:srgbClr val="0000CC"/>
                </a:solidFill>
              </a:rPr>
              <a:t>incomplete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00CC"/>
                </a:solidFill>
              </a:rPr>
              <a:t>information</a:t>
            </a:r>
            <a:r>
              <a:rPr lang="en-US" dirty="0" smtClean="0"/>
              <a:t> by classical </a:t>
            </a:r>
            <a:r>
              <a:rPr lang="en-US" dirty="0" smtClean="0">
                <a:solidFill>
                  <a:srgbClr val="C00000"/>
                </a:solidFill>
              </a:rPr>
              <a:t>logic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C00000"/>
                </a:solidFill>
              </a:rPr>
              <a:t>systems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 </a:t>
            </a:r>
          </a:p>
          <a:p>
            <a:r>
              <a:rPr lang="en-US" dirty="0" smtClean="0"/>
              <a:t>The </a:t>
            </a:r>
            <a:r>
              <a:rPr lang="en-US" dirty="0" smtClean="0">
                <a:solidFill>
                  <a:srgbClr val="C00000"/>
                </a:solidFill>
              </a:rPr>
              <a:t>Non-Monotonic</a:t>
            </a:r>
            <a:r>
              <a:rPr lang="en-US" dirty="0" smtClean="0"/>
              <a:t> reasoning are of the type</a:t>
            </a:r>
          </a:p>
          <a:p>
            <a:pPr>
              <a:buNone/>
            </a:pPr>
            <a:r>
              <a:rPr lang="en-US" dirty="0" smtClean="0"/>
              <a:t> </a:t>
            </a:r>
          </a:p>
          <a:p>
            <a:pPr lvl="1">
              <a:buNone/>
            </a:pPr>
            <a:r>
              <a:rPr lang="en-US" b="1" dirty="0" smtClean="0"/>
              <a:t>■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00CC"/>
                </a:solidFill>
              </a:rPr>
              <a:t>Default</a:t>
            </a:r>
            <a:r>
              <a:rPr lang="en-US" dirty="0" smtClean="0"/>
              <a:t> reasoning</a:t>
            </a:r>
          </a:p>
          <a:p>
            <a:pPr lvl="1">
              <a:buNone/>
            </a:pPr>
            <a:r>
              <a:rPr lang="en-US" dirty="0" smtClean="0"/>
              <a:t> </a:t>
            </a:r>
          </a:p>
          <a:p>
            <a:pPr lvl="1">
              <a:buNone/>
            </a:pPr>
            <a:r>
              <a:rPr lang="en-US" b="1" dirty="0" smtClean="0"/>
              <a:t>■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00CC"/>
                </a:solidFill>
              </a:rPr>
              <a:t>Circumscription </a:t>
            </a:r>
            <a:r>
              <a:rPr lang="ar-EG" dirty="0" smtClean="0">
                <a:solidFill>
                  <a:srgbClr val="0000CC"/>
                </a:solidFill>
              </a:rPr>
              <a:t>محيط</a:t>
            </a:r>
            <a:endParaRPr lang="en-US" dirty="0" smtClean="0">
              <a:solidFill>
                <a:srgbClr val="0000CC"/>
              </a:solidFill>
            </a:endParaRPr>
          </a:p>
          <a:p>
            <a:pPr lvl="1">
              <a:buNone/>
            </a:pPr>
            <a:r>
              <a:rPr lang="en-US" dirty="0" smtClean="0"/>
              <a:t> </a:t>
            </a:r>
          </a:p>
          <a:p>
            <a:pPr lvl="1">
              <a:buNone/>
            </a:pPr>
            <a:r>
              <a:rPr lang="en-US" b="1" dirty="0" smtClean="0"/>
              <a:t>■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00CC"/>
                </a:solidFill>
              </a:rPr>
              <a:t>Truth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00CC"/>
                </a:solidFill>
              </a:rPr>
              <a:t>Maintenance</a:t>
            </a:r>
            <a:r>
              <a:rPr lang="en-US" dirty="0" smtClean="0"/>
              <a:t> Systems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229600" cy="743712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C00000"/>
                </a:solidFill>
              </a:rPr>
              <a:t> Default Reasoning</a:t>
            </a:r>
            <a:endParaRPr lang="en-US" sz="4000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>
            <a:normAutofit/>
          </a:bodyPr>
          <a:lstStyle/>
          <a:p>
            <a:r>
              <a:rPr lang="en-US" dirty="0" smtClean="0"/>
              <a:t>The </a:t>
            </a:r>
            <a:r>
              <a:rPr lang="en-US" dirty="0" smtClean="0">
                <a:solidFill>
                  <a:srgbClr val="0000CC"/>
                </a:solidFill>
              </a:rPr>
              <a:t>conclusions</a:t>
            </a:r>
            <a:r>
              <a:rPr lang="en-US" dirty="0" smtClean="0"/>
              <a:t> are drawn </a:t>
            </a:r>
            <a:r>
              <a:rPr lang="en-US" dirty="0" smtClean="0">
                <a:solidFill>
                  <a:srgbClr val="0000CC"/>
                </a:solidFill>
              </a:rPr>
              <a:t>based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00CC"/>
                </a:solidFill>
              </a:rPr>
              <a:t>on</a:t>
            </a:r>
            <a:r>
              <a:rPr lang="en-US" dirty="0" smtClean="0"/>
              <a:t> what is </a:t>
            </a:r>
            <a:r>
              <a:rPr lang="en-US" dirty="0" smtClean="0">
                <a:solidFill>
                  <a:srgbClr val="0000CC"/>
                </a:solidFill>
              </a:rPr>
              <a:t>most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00CC"/>
                </a:solidFill>
              </a:rPr>
              <a:t>likely</a:t>
            </a:r>
            <a:r>
              <a:rPr lang="en-US" dirty="0" smtClean="0"/>
              <a:t> to be </a:t>
            </a:r>
            <a:r>
              <a:rPr lang="en-US" dirty="0" smtClean="0">
                <a:solidFill>
                  <a:srgbClr val="0000CC"/>
                </a:solidFill>
              </a:rPr>
              <a:t>true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There are </a:t>
            </a:r>
            <a:r>
              <a:rPr lang="en-US" dirty="0" smtClean="0">
                <a:solidFill>
                  <a:srgbClr val="0000CC"/>
                </a:solidFill>
              </a:rPr>
              <a:t>two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00CC"/>
                </a:solidFill>
              </a:rPr>
              <a:t>approaches</a:t>
            </a:r>
            <a:r>
              <a:rPr lang="en-US" dirty="0" smtClean="0"/>
              <a:t>, both are </a:t>
            </a:r>
            <a:r>
              <a:rPr lang="en-US" dirty="0" smtClean="0">
                <a:solidFill>
                  <a:srgbClr val="C00000"/>
                </a:solidFill>
              </a:rPr>
              <a:t>logic type</a:t>
            </a:r>
            <a:r>
              <a:rPr lang="en-US" dirty="0" smtClean="0"/>
              <a:t>, to Default reasoning :</a:t>
            </a:r>
          </a:p>
          <a:p>
            <a:pPr lvl="1"/>
            <a:r>
              <a:rPr lang="en-US" dirty="0" smtClean="0">
                <a:solidFill>
                  <a:srgbClr val="0000CC"/>
                </a:solidFill>
              </a:rPr>
              <a:t>Predicate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00CC"/>
                </a:solidFill>
              </a:rPr>
              <a:t>logic</a:t>
            </a:r>
            <a:r>
              <a:rPr lang="en-US" dirty="0" smtClean="0"/>
              <a:t> </a:t>
            </a:r>
            <a:endParaRPr lang="en-US" dirty="0" smtClean="0"/>
          </a:p>
          <a:p>
            <a:pPr lvl="1"/>
            <a:r>
              <a:rPr lang="en-US" dirty="0" smtClean="0">
                <a:solidFill>
                  <a:srgbClr val="0000CC"/>
                </a:solidFill>
              </a:rPr>
              <a:t>Default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00CC"/>
                </a:solidFill>
              </a:rPr>
              <a:t>logic</a:t>
            </a:r>
            <a:r>
              <a:rPr lang="en-US" dirty="0" smtClean="0"/>
              <a:t>.</a:t>
            </a:r>
            <a:endParaRPr lang="en-US" dirty="0" smtClean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7912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2800" b="1" dirty="0" smtClean="0">
                <a:solidFill>
                  <a:srgbClr val="C00000"/>
                </a:solidFill>
              </a:rPr>
              <a:t>                             </a:t>
            </a:r>
            <a:r>
              <a:rPr lang="en-US" sz="3500" b="1" dirty="0" smtClean="0">
                <a:solidFill>
                  <a:srgbClr val="C00000"/>
                </a:solidFill>
              </a:rPr>
              <a:t>Predicate Logic</a:t>
            </a:r>
            <a:endParaRPr lang="en-US" sz="3500" b="1" dirty="0" smtClean="0">
              <a:solidFill>
                <a:srgbClr val="C00000"/>
              </a:solidFill>
            </a:endParaRPr>
          </a:p>
          <a:p>
            <a:r>
              <a:rPr lang="en-US" b="1" dirty="0" smtClean="0">
                <a:solidFill>
                  <a:srgbClr val="C00000"/>
                </a:solidFill>
              </a:rPr>
              <a:t>Predicate</a:t>
            </a:r>
            <a:r>
              <a:rPr lang="en-US" b="1" dirty="0" smtClean="0"/>
              <a:t> </a:t>
            </a:r>
            <a:r>
              <a:rPr lang="en-US" b="1" dirty="0" smtClean="0">
                <a:solidFill>
                  <a:srgbClr val="C00000"/>
                </a:solidFill>
              </a:rPr>
              <a:t>logic</a:t>
            </a:r>
            <a:r>
              <a:rPr lang="en-US" b="1" dirty="0" smtClean="0"/>
              <a:t>  </a:t>
            </a:r>
            <a:r>
              <a:rPr lang="en-US" b="1" dirty="0" smtClean="0"/>
              <a:t>with </a:t>
            </a:r>
            <a:r>
              <a:rPr lang="en-US" b="1" dirty="0" smtClean="0">
                <a:solidFill>
                  <a:srgbClr val="0000CC"/>
                </a:solidFill>
              </a:rPr>
              <a:t>one</a:t>
            </a:r>
            <a:r>
              <a:rPr lang="en-US" b="1" dirty="0" smtClean="0"/>
              <a:t> </a:t>
            </a:r>
            <a:r>
              <a:rPr lang="en-US" b="1" dirty="0" smtClean="0">
                <a:solidFill>
                  <a:srgbClr val="0000CC"/>
                </a:solidFill>
              </a:rPr>
              <a:t>extension</a:t>
            </a:r>
            <a:r>
              <a:rPr lang="en-US" b="1" dirty="0" smtClean="0"/>
              <a:t> </a:t>
            </a:r>
            <a:r>
              <a:rPr lang="en-US" dirty="0" smtClean="0"/>
              <a:t>called  </a:t>
            </a:r>
            <a:r>
              <a:rPr lang="en-US" b="1" i="1" dirty="0" smtClean="0">
                <a:solidFill>
                  <a:srgbClr val="0000CC"/>
                </a:solidFill>
              </a:rPr>
              <a:t>modal</a:t>
            </a:r>
            <a:r>
              <a:rPr lang="en-US" dirty="0" smtClean="0"/>
              <a:t> </a:t>
            </a:r>
            <a:r>
              <a:rPr lang="en-US" b="1" i="1" dirty="0" smtClean="0">
                <a:solidFill>
                  <a:srgbClr val="0000CC"/>
                </a:solidFill>
              </a:rPr>
              <a:t>operator</a:t>
            </a:r>
            <a:r>
              <a:rPr lang="en-US" b="1" dirty="0" smtClean="0"/>
              <a:t> </a:t>
            </a:r>
            <a:r>
              <a:rPr lang="en-US" b="1" dirty="0" smtClean="0">
                <a:solidFill>
                  <a:srgbClr val="C00000"/>
                </a:solidFill>
              </a:rPr>
              <a:t>M</a:t>
            </a:r>
            <a:r>
              <a:rPr lang="en-US" dirty="0" smtClean="0"/>
              <a:t> which means “</a:t>
            </a:r>
            <a:r>
              <a:rPr lang="en-US" b="1" i="1" dirty="0" smtClean="0">
                <a:solidFill>
                  <a:srgbClr val="C00000"/>
                </a:solidFill>
              </a:rPr>
              <a:t>consistent with  everything we know</a:t>
            </a:r>
            <a:r>
              <a:rPr lang="en-US" dirty="0" smtClean="0"/>
              <a:t>”.</a:t>
            </a:r>
          </a:p>
          <a:p>
            <a:r>
              <a:rPr lang="en-US" dirty="0" smtClean="0"/>
              <a:t>The purpose of</a:t>
            </a:r>
            <a:r>
              <a:rPr lang="en-US" b="1" dirty="0" smtClean="0"/>
              <a:t> </a:t>
            </a:r>
            <a:r>
              <a:rPr lang="en-US" b="1" dirty="0" smtClean="0">
                <a:solidFill>
                  <a:srgbClr val="C00000"/>
                </a:solidFill>
              </a:rPr>
              <a:t>M</a:t>
            </a:r>
            <a:r>
              <a:rPr lang="en-US" dirty="0" smtClean="0"/>
              <a:t> is to allow </a:t>
            </a:r>
            <a:r>
              <a:rPr lang="en-US" b="1" dirty="0" smtClean="0">
                <a:solidFill>
                  <a:srgbClr val="C00000"/>
                </a:solidFill>
              </a:rPr>
              <a:t>consistency</a:t>
            </a:r>
            <a:r>
              <a:rPr lang="en-US" dirty="0" smtClean="0"/>
              <a:t>.</a:t>
            </a:r>
          </a:p>
          <a:p>
            <a:r>
              <a:rPr lang="en-US" dirty="0" smtClean="0"/>
              <a:t> A </a:t>
            </a:r>
            <a:r>
              <a:rPr lang="en-US" dirty="0" smtClean="0">
                <a:solidFill>
                  <a:srgbClr val="0000CC"/>
                </a:solidFill>
              </a:rPr>
              <a:t>way</a:t>
            </a:r>
            <a:r>
              <a:rPr lang="en-US" dirty="0" smtClean="0"/>
              <a:t> to </a:t>
            </a:r>
            <a:r>
              <a:rPr lang="en-US" dirty="0" smtClean="0">
                <a:solidFill>
                  <a:srgbClr val="0000CC"/>
                </a:solidFill>
              </a:rPr>
              <a:t>define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00CC"/>
                </a:solidFill>
              </a:rPr>
              <a:t>consistency</a:t>
            </a:r>
            <a:r>
              <a:rPr lang="en-US" dirty="0" smtClean="0"/>
              <a:t> with </a:t>
            </a:r>
            <a:r>
              <a:rPr lang="en-US" dirty="0" smtClean="0">
                <a:solidFill>
                  <a:srgbClr val="C00000"/>
                </a:solidFill>
              </a:rPr>
              <a:t>PROLOG</a:t>
            </a:r>
            <a:r>
              <a:rPr lang="en-US" dirty="0" smtClean="0"/>
              <a:t> notation is :</a:t>
            </a:r>
          </a:p>
          <a:p>
            <a:pPr lvl="1"/>
            <a:r>
              <a:rPr lang="en-US" dirty="0" smtClean="0"/>
              <a:t>To show that fact</a:t>
            </a:r>
            <a:r>
              <a:rPr lang="en-US" b="1" dirty="0" smtClean="0"/>
              <a:t> </a:t>
            </a:r>
            <a:r>
              <a:rPr lang="en-US" b="1" dirty="0" smtClean="0">
                <a:solidFill>
                  <a:srgbClr val="C00000"/>
                </a:solidFill>
              </a:rPr>
              <a:t>P</a:t>
            </a:r>
            <a:r>
              <a:rPr lang="en-US" dirty="0" smtClean="0"/>
              <a:t> is </a:t>
            </a:r>
            <a:r>
              <a:rPr lang="en-US" dirty="0" smtClean="0">
                <a:solidFill>
                  <a:srgbClr val="0000CC"/>
                </a:solidFill>
              </a:rPr>
              <a:t>true</a:t>
            </a:r>
            <a:r>
              <a:rPr lang="en-US" dirty="0" smtClean="0"/>
              <a:t>, we attempt to prove</a:t>
            </a:r>
            <a:r>
              <a:rPr lang="en-US" b="1" dirty="0" smtClean="0"/>
              <a:t> </a:t>
            </a:r>
            <a:r>
              <a:rPr lang="en-US" b="1" dirty="0" smtClean="0">
                <a:solidFill>
                  <a:srgbClr val="C00000"/>
                </a:solidFill>
              </a:rPr>
              <a:t>¬P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If we </a:t>
            </a:r>
            <a:r>
              <a:rPr lang="en-US" dirty="0" smtClean="0">
                <a:solidFill>
                  <a:srgbClr val="0000CC"/>
                </a:solidFill>
              </a:rPr>
              <a:t>fail</a:t>
            </a:r>
            <a:r>
              <a:rPr lang="en-US" dirty="0" smtClean="0"/>
              <a:t> we may say that</a:t>
            </a:r>
            <a:r>
              <a:rPr lang="en-US" b="1" dirty="0" smtClean="0"/>
              <a:t> </a:t>
            </a:r>
            <a:r>
              <a:rPr lang="en-US" b="1" dirty="0" smtClean="0">
                <a:solidFill>
                  <a:srgbClr val="C00000"/>
                </a:solidFill>
              </a:rPr>
              <a:t>P</a:t>
            </a:r>
            <a:r>
              <a:rPr lang="en-US" dirty="0" smtClean="0"/>
              <a:t> is </a:t>
            </a:r>
            <a:r>
              <a:rPr lang="en-US" dirty="0" smtClean="0">
                <a:solidFill>
                  <a:srgbClr val="0000CC"/>
                </a:solidFill>
              </a:rPr>
              <a:t>consistent</a:t>
            </a:r>
            <a:r>
              <a:rPr lang="en-US" dirty="0" smtClean="0"/>
              <a:t> since</a:t>
            </a:r>
            <a:r>
              <a:rPr lang="en-US" b="1" dirty="0" smtClean="0"/>
              <a:t> ¬P</a:t>
            </a:r>
            <a:r>
              <a:rPr lang="en-US" dirty="0" smtClean="0"/>
              <a:t> is false.</a:t>
            </a:r>
          </a:p>
          <a:p>
            <a:pPr lvl="1">
              <a:buNone/>
            </a:pPr>
            <a:r>
              <a:rPr lang="en-US" dirty="0" smtClean="0"/>
              <a:t> </a:t>
            </a:r>
          </a:p>
          <a:p>
            <a:r>
              <a:rPr lang="en-US" b="1" dirty="0" smtClean="0"/>
              <a:t>Example :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>
                <a:solidFill>
                  <a:schemeClr val="accent2"/>
                </a:solidFill>
              </a:rPr>
              <a:t>∀</a:t>
            </a:r>
            <a:r>
              <a:rPr lang="en-US" b="1" dirty="0" smtClean="0">
                <a:solidFill>
                  <a:schemeClr val="accent2"/>
                </a:solidFill>
              </a:rPr>
              <a:t>x</a:t>
            </a:r>
            <a:r>
              <a:rPr lang="en-US" b="1" dirty="0" smtClean="0">
                <a:solidFill>
                  <a:srgbClr val="C00000"/>
                </a:solidFill>
              </a:rPr>
              <a:t> : </a:t>
            </a:r>
            <a:r>
              <a:rPr lang="en-US" b="1" dirty="0" err="1" smtClean="0">
                <a:solidFill>
                  <a:srgbClr val="C00000"/>
                </a:solidFill>
              </a:rPr>
              <a:t>plays_instrument</a:t>
            </a:r>
            <a:r>
              <a:rPr lang="en-US" b="1" dirty="0" smtClean="0">
                <a:solidFill>
                  <a:srgbClr val="C00000"/>
                </a:solidFill>
              </a:rPr>
              <a:t>(x)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smtClean="0">
                <a:solidFill>
                  <a:schemeClr val="accent2"/>
                </a:solidFill>
              </a:rPr>
              <a:t>∧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smtClean="0">
                <a:solidFill>
                  <a:srgbClr val="0000CC"/>
                </a:solidFill>
              </a:rPr>
              <a:t>M</a:t>
            </a:r>
            <a:r>
              <a:rPr lang="en-US" b="1" dirty="0" smtClean="0">
                <a:solidFill>
                  <a:srgbClr val="C00000"/>
                </a:solidFill>
              </a:rPr>
              <a:t> manage(x)</a:t>
            </a:r>
            <a:r>
              <a:rPr lang="en-US" dirty="0" smtClean="0">
                <a:solidFill>
                  <a:srgbClr val="C00000"/>
                </a:solidFill>
              </a:rPr>
              <a:t> →</a:t>
            </a:r>
            <a:r>
              <a:rPr lang="en-US" b="1" dirty="0" smtClean="0">
                <a:solidFill>
                  <a:srgbClr val="C00000"/>
                </a:solidFill>
              </a:rPr>
              <a:t> 	</a:t>
            </a:r>
            <a:r>
              <a:rPr lang="en-US" b="1" dirty="0" err="1" smtClean="0">
                <a:solidFill>
                  <a:srgbClr val="C00000"/>
                </a:solidFill>
              </a:rPr>
              <a:t>jazz_musician</a:t>
            </a:r>
            <a:r>
              <a:rPr lang="en-US" b="1" dirty="0" smtClean="0">
                <a:solidFill>
                  <a:srgbClr val="C00000"/>
                </a:solidFill>
              </a:rPr>
              <a:t>(x)</a:t>
            </a:r>
            <a:endParaRPr lang="en-US" dirty="0" smtClean="0">
              <a:solidFill>
                <a:srgbClr val="C00000"/>
              </a:solidFill>
            </a:endParaRPr>
          </a:p>
          <a:p>
            <a:r>
              <a:rPr lang="en-US" dirty="0" smtClean="0"/>
              <a:t>States that for all</a:t>
            </a:r>
            <a:r>
              <a:rPr lang="en-US" b="1" dirty="0" smtClean="0"/>
              <a:t> x</a:t>
            </a:r>
            <a:r>
              <a:rPr lang="en-US" dirty="0" smtClean="0"/>
              <a:t>, the</a:t>
            </a:r>
            <a:r>
              <a:rPr lang="en-US" b="1" dirty="0" smtClean="0"/>
              <a:t> </a:t>
            </a:r>
            <a:r>
              <a:rPr lang="en-US" b="1" dirty="0" smtClean="0">
                <a:solidFill>
                  <a:srgbClr val="C00000"/>
                </a:solidFill>
              </a:rPr>
              <a:t>x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00CC"/>
                </a:solidFill>
              </a:rPr>
              <a:t>plays</a:t>
            </a:r>
            <a:r>
              <a:rPr lang="en-US" dirty="0" smtClean="0"/>
              <a:t> an </a:t>
            </a:r>
            <a:r>
              <a:rPr lang="en-US" dirty="0" smtClean="0">
                <a:solidFill>
                  <a:srgbClr val="0000CC"/>
                </a:solidFill>
              </a:rPr>
              <a:t>instrument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C00000"/>
                </a:solidFill>
              </a:rPr>
              <a:t>if</a:t>
            </a:r>
            <a:r>
              <a:rPr lang="en-US" dirty="0" smtClean="0"/>
              <a:t> the fact that</a:t>
            </a:r>
            <a:r>
              <a:rPr lang="en-US" b="1" dirty="0" smtClean="0"/>
              <a:t> </a:t>
            </a:r>
            <a:r>
              <a:rPr lang="en-US" b="1" dirty="0" smtClean="0">
                <a:solidFill>
                  <a:srgbClr val="C00000"/>
                </a:solidFill>
              </a:rPr>
              <a:t>x</a:t>
            </a:r>
            <a:r>
              <a:rPr lang="en-US" dirty="0" smtClean="0"/>
              <a:t> can </a:t>
            </a:r>
            <a:r>
              <a:rPr lang="en-US" dirty="0" smtClean="0">
                <a:solidFill>
                  <a:srgbClr val="0000CC"/>
                </a:solidFill>
              </a:rPr>
              <a:t>manage</a:t>
            </a:r>
            <a:r>
              <a:rPr lang="en-US" dirty="0" smtClean="0"/>
              <a:t> is</a:t>
            </a:r>
            <a:r>
              <a:rPr lang="en-US" i="1" dirty="0" smtClean="0"/>
              <a:t> </a:t>
            </a:r>
            <a:r>
              <a:rPr lang="en-US" i="1" dirty="0" smtClean="0">
                <a:solidFill>
                  <a:srgbClr val="C00000"/>
                </a:solidFill>
              </a:rPr>
              <a:t>consistent</a:t>
            </a:r>
            <a:r>
              <a:rPr lang="en-US" dirty="0" smtClean="0"/>
              <a:t> with </a:t>
            </a:r>
            <a:r>
              <a:rPr lang="en-US" dirty="0" smtClean="0">
                <a:solidFill>
                  <a:srgbClr val="0000CC"/>
                </a:solidFill>
              </a:rPr>
              <a:t>all</a:t>
            </a:r>
            <a:r>
              <a:rPr lang="en-US" dirty="0" smtClean="0"/>
              <a:t> other </a:t>
            </a:r>
            <a:r>
              <a:rPr lang="en-US" dirty="0" smtClean="0">
                <a:solidFill>
                  <a:srgbClr val="0000CC"/>
                </a:solidFill>
              </a:rPr>
              <a:t>knowledge</a:t>
            </a:r>
            <a:r>
              <a:rPr lang="en-US" dirty="0" smtClean="0"/>
              <a:t> then we can </a:t>
            </a:r>
            <a:r>
              <a:rPr lang="en-US" dirty="0" smtClean="0">
                <a:solidFill>
                  <a:srgbClr val="C00000"/>
                </a:solidFill>
              </a:rPr>
              <a:t>conclude</a:t>
            </a:r>
            <a:r>
              <a:rPr lang="en-US" dirty="0" smtClean="0"/>
              <a:t> that</a:t>
            </a:r>
            <a:r>
              <a:rPr lang="en-US" b="1" dirty="0" smtClean="0"/>
              <a:t> </a:t>
            </a:r>
            <a:r>
              <a:rPr lang="en-US" b="1" dirty="0" smtClean="0">
                <a:solidFill>
                  <a:srgbClr val="C00000"/>
                </a:solidFill>
              </a:rPr>
              <a:t>x</a:t>
            </a:r>
            <a:r>
              <a:rPr lang="en-US" dirty="0" smtClean="0"/>
              <a:t> is a </a:t>
            </a:r>
            <a:r>
              <a:rPr lang="en-US" dirty="0" smtClean="0">
                <a:solidFill>
                  <a:srgbClr val="C00000"/>
                </a:solidFill>
              </a:rPr>
              <a:t>jazz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C00000"/>
                </a:solidFill>
              </a:rPr>
              <a:t>musician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67512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C00000"/>
                </a:solidFill>
              </a:rPr>
              <a:t>Default Logic</a:t>
            </a:r>
            <a:endParaRPr lang="en-US" sz="4000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Default logic initiates a new </a:t>
            </a:r>
            <a:r>
              <a:rPr lang="en-US" dirty="0" smtClean="0">
                <a:solidFill>
                  <a:srgbClr val="FF0000"/>
                </a:solidFill>
              </a:rPr>
              <a:t>inference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rule</a:t>
            </a:r>
            <a:r>
              <a:rPr lang="en-US" b="1" i="1" dirty="0" smtClean="0">
                <a:solidFill>
                  <a:srgbClr val="FF0000"/>
                </a:solidFill>
              </a:rPr>
              <a:t>:</a:t>
            </a:r>
            <a:r>
              <a:rPr lang="en-US" b="1" i="1" dirty="0" smtClean="0">
                <a:solidFill>
                  <a:srgbClr val="0000CC"/>
                </a:solidFill>
              </a:rPr>
              <a:t>     A:B / C</a:t>
            </a:r>
          </a:p>
          <a:p>
            <a:pPr>
              <a:buNone/>
            </a:pPr>
            <a:r>
              <a:rPr lang="en-US" dirty="0" smtClean="0"/>
              <a:t>Where: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A</a:t>
            </a:r>
            <a:r>
              <a:rPr lang="en-US" dirty="0" smtClean="0"/>
              <a:t>    is known as the </a:t>
            </a:r>
            <a:r>
              <a:rPr lang="en-US" dirty="0" smtClean="0">
                <a:solidFill>
                  <a:srgbClr val="0000CC"/>
                </a:solidFill>
              </a:rPr>
              <a:t>prerequisite</a:t>
            </a:r>
            <a:r>
              <a:rPr lang="en-US" dirty="0" smtClean="0"/>
              <a:t>,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B</a:t>
            </a:r>
            <a:r>
              <a:rPr lang="en-US" dirty="0" smtClean="0"/>
              <a:t>    as the </a:t>
            </a:r>
            <a:r>
              <a:rPr lang="en-US" dirty="0" smtClean="0">
                <a:solidFill>
                  <a:srgbClr val="0000CC"/>
                </a:solidFill>
              </a:rPr>
              <a:t>justification </a:t>
            </a:r>
            <a:r>
              <a:rPr lang="ar-EG" dirty="0" smtClean="0">
                <a:solidFill>
                  <a:srgbClr val="0000CC"/>
                </a:solidFill>
              </a:rPr>
              <a:t>تبرير</a:t>
            </a:r>
            <a:r>
              <a:rPr lang="en-US" dirty="0" smtClean="0"/>
              <a:t>, and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C</a:t>
            </a:r>
            <a:r>
              <a:rPr lang="en-US" dirty="0" smtClean="0"/>
              <a:t>    as the </a:t>
            </a:r>
            <a:r>
              <a:rPr lang="en-US" dirty="0" smtClean="0">
                <a:solidFill>
                  <a:srgbClr val="0000CC"/>
                </a:solidFill>
              </a:rPr>
              <a:t>consequent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b="1" dirty="0" smtClean="0"/>
              <a:t>‡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Read</a:t>
            </a:r>
            <a:r>
              <a:rPr lang="en-US" dirty="0" smtClean="0"/>
              <a:t> the above inference rule as:</a:t>
            </a:r>
          </a:p>
          <a:p>
            <a:pPr>
              <a:buNone/>
            </a:pPr>
            <a:r>
              <a:rPr lang="en-US" dirty="0" smtClean="0"/>
              <a:t>" </a:t>
            </a:r>
            <a:r>
              <a:rPr lang="en-US" i="1" dirty="0" smtClean="0">
                <a:solidFill>
                  <a:srgbClr val="0000CC"/>
                </a:solidFill>
              </a:rPr>
              <a:t>if</a:t>
            </a:r>
            <a:r>
              <a:rPr lang="en-US" b="1" i="1" dirty="0" smtClean="0">
                <a:solidFill>
                  <a:srgbClr val="0000CC"/>
                </a:solidFill>
              </a:rPr>
              <a:t> </a:t>
            </a:r>
            <a:r>
              <a:rPr lang="en-US" b="1" i="1" dirty="0" smtClean="0">
                <a:solidFill>
                  <a:srgbClr val="C00000"/>
                </a:solidFill>
              </a:rPr>
              <a:t>A</a:t>
            </a:r>
            <a:r>
              <a:rPr lang="en-US" i="1" dirty="0" smtClean="0">
                <a:solidFill>
                  <a:srgbClr val="0000CC"/>
                </a:solidFill>
              </a:rPr>
              <a:t>, and if it is </a:t>
            </a:r>
            <a:r>
              <a:rPr lang="en-US" i="1" dirty="0" smtClean="0">
                <a:solidFill>
                  <a:srgbClr val="C00000"/>
                </a:solidFill>
              </a:rPr>
              <a:t>consistent</a:t>
            </a:r>
            <a:r>
              <a:rPr lang="en-US" i="1" dirty="0" smtClean="0">
                <a:solidFill>
                  <a:srgbClr val="0000CC"/>
                </a:solidFill>
              </a:rPr>
              <a:t> with the </a:t>
            </a:r>
            <a:r>
              <a:rPr lang="en-US" i="1" dirty="0" smtClean="0">
                <a:solidFill>
                  <a:srgbClr val="C00000"/>
                </a:solidFill>
              </a:rPr>
              <a:t>rest</a:t>
            </a:r>
            <a:r>
              <a:rPr lang="en-US" i="1" dirty="0" smtClean="0">
                <a:solidFill>
                  <a:srgbClr val="0000CC"/>
                </a:solidFill>
              </a:rPr>
              <a:t> of what is </a:t>
            </a:r>
            <a:r>
              <a:rPr lang="en-US" i="1" dirty="0" smtClean="0">
                <a:solidFill>
                  <a:srgbClr val="C00000"/>
                </a:solidFill>
              </a:rPr>
              <a:t>known</a:t>
            </a:r>
            <a:r>
              <a:rPr lang="en-US" i="1" dirty="0" smtClean="0">
                <a:solidFill>
                  <a:srgbClr val="0000CC"/>
                </a:solidFill>
              </a:rPr>
              <a:t> to </a:t>
            </a:r>
            <a:r>
              <a:rPr lang="en-US" i="1" dirty="0" smtClean="0">
                <a:solidFill>
                  <a:srgbClr val="C00000"/>
                </a:solidFill>
              </a:rPr>
              <a:t>assume</a:t>
            </a:r>
            <a:r>
              <a:rPr lang="en-US" i="1" dirty="0" smtClean="0">
                <a:solidFill>
                  <a:srgbClr val="0000CC"/>
                </a:solidFill>
              </a:rPr>
              <a:t> that</a:t>
            </a:r>
            <a:r>
              <a:rPr lang="en-US" b="1" i="1" dirty="0" smtClean="0">
                <a:solidFill>
                  <a:srgbClr val="0000CC"/>
                </a:solidFill>
              </a:rPr>
              <a:t> </a:t>
            </a:r>
            <a:r>
              <a:rPr lang="en-US" b="1" i="1" dirty="0" smtClean="0">
                <a:solidFill>
                  <a:srgbClr val="C00000"/>
                </a:solidFill>
              </a:rPr>
              <a:t>B</a:t>
            </a:r>
            <a:r>
              <a:rPr lang="en-US" i="1" dirty="0" smtClean="0">
                <a:solidFill>
                  <a:srgbClr val="0000CC"/>
                </a:solidFill>
              </a:rPr>
              <a:t>, then </a:t>
            </a:r>
            <a:r>
              <a:rPr lang="en-US" i="1" dirty="0" smtClean="0">
                <a:solidFill>
                  <a:srgbClr val="C00000"/>
                </a:solidFill>
              </a:rPr>
              <a:t>conclude</a:t>
            </a:r>
            <a:r>
              <a:rPr lang="en-US" i="1" dirty="0" smtClean="0">
                <a:solidFill>
                  <a:srgbClr val="0000CC"/>
                </a:solidFill>
              </a:rPr>
              <a:t> that</a:t>
            </a:r>
            <a:r>
              <a:rPr lang="en-US" b="1" i="1" dirty="0" smtClean="0">
                <a:solidFill>
                  <a:srgbClr val="0000CC"/>
                </a:solidFill>
              </a:rPr>
              <a:t> </a:t>
            </a:r>
            <a:r>
              <a:rPr lang="en-US" b="1" i="1" dirty="0" smtClean="0">
                <a:solidFill>
                  <a:srgbClr val="C00000"/>
                </a:solidFill>
              </a:rPr>
              <a:t>C</a:t>
            </a:r>
            <a:r>
              <a:rPr lang="en-US" i="1" dirty="0" smtClean="0">
                <a:solidFill>
                  <a:srgbClr val="0000CC"/>
                </a:solidFill>
              </a:rPr>
              <a:t> </a:t>
            </a:r>
            <a:r>
              <a:rPr lang="en-US" dirty="0" smtClean="0"/>
              <a:t>".</a:t>
            </a:r>
          </a:p>
          <a:p>
            <a:pPr>
              <a:buNone/>
            </a:pPr>
            <a:r>
              <a:rPr lang="en-US" dirty="0" smtClean="0"/>
              <a:t> OR</a:t>
            </a:r>
          </a:p>
          <a:p>
            <a:pPr>
              <a:buNone/>
            </a:pPr>
            <a:r>
              <a:rPr lang="en-US" b="1" dirty="0" smtClean="0"/>
              <a:t>‡</a:t>
            </a:r>
            <a:r>
              <a:rPr lang="en-US" dirty="0" smtClean="0"/>
              <a:t> The </a:t>
            </a:r>
            <a:r>
              <a:rPr lang="en-US" dirty="0" smtClean="0">
                <a:solidFill>
                  <a:srgbClr val="FF0000"/>
                </a:solidFill>
              </a:rPr>
              <a:t>rule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says</a:t>
            </a:r>
            <a:r>
              <a:rPr lang="en-US" dirty="0" smtClean="0"/>
              <a:t> that </a:t>
            </a:r>
            <a:r>
              <a:rPr lang="en-US" i="1" dirty="0" smtClean="0">
                <a:solidFill>
                  <a:srgbClr val="0000CC"/>
                </a:solidFill>
              </a:rPr>
              <a:t>given the </a:t>
            </a:r>
            <a:r>
              <a:rPr lang="en-US" i="1" dirty="0" smtClean="0">
                <a:solidFill>
                  <a:srgbClr val="C00000"/>
                </a:solidFill>
              </a:rPr>
              <a:t>prerequisite</a:t>
            </a:r>
            <a:r>
              <a:rPr lang="en-US" i="1" dirty="0" smtClean="0">
                <a:solidFill>
                  <a:srgbClr val="0000CC"/>
                </a:solidFill>
              </a:rPr>
              <a:t>, the </a:t>
            </a:r>
            <a:r>
              <a:rPr lang="en-US" i="1" dirty="0" smtClean="0">
                <a:solidFill>
                  <a:srgbClr val="C00000"/>
                </a:solidFill>
              </a:rPr>
              <a:t>consequent</a:t>
            </a:r>
            <a:r>
              <a:rPr lang="en-US" i="1" dirty="0" smtClean="0">
                <a:solidFill>
                  <a:srgbClr val="0000CC"/>
                </a:solidFill>
              </a:rPr>
              <a:t> can be </a:t>
            </a:r>
            <a:r>
              <a:rPr lang="en-US" i="1" dirty="0" smtClean="0">
                <a:solidFill>
                  <a:srgbClr val="C00000"/>
                </a:solidFill>
              </a:rPr>
              <a:t>inferred</a:t>
            </a:r>
            <a:r>
              <a:rPr lang="en-US" i="1" dirty="0" smtClean="0">
                <a:solidFill>
                  <a:srgbClr val="0000CC"/>
                </a:solidFill>
              </a:rPr>
              <a:t>, provided it is </a:t>
            </a:r>
            <a:r>
              <a:rPr lang="en-US" i="1" dirty="0" smtClean="0">
                <a:solidFill>
                  <a:srgbClr val="C00000"/>
                </a:solidFill>
              </a:rPr>
              <a:t>consistent</a:t>
            </a:r>
            <a:r>
              <a:rPr lang="en-US" i="1" dirty="0" smtClean="0">
                <a:solidFill>
                  <a:srgbClr val="0000CC"/>
                </a:solidFill>
              </a:rPr>
              <a:t> with the </a:t>
            </a:r>
            <a:r>
              <a:rPr lang="en-US" i="1" dirty="0" smtClean="0">
                <a:solidFill>
                  <a:srgbClr val="C00000"/>
                </a:solidFill>
              </a:rPr>
              <a:t>rest</a:t>
            </a:r>
            <a:r>
              <a:rPr lang="en-US" i="1" dirty="0" smtClean="0">
                <a:solidFill>
                  <a:srgbClr val="0000CC"/>
                </a:solidFill>
              </a:rPr>
              <a:t> of the </a:t>
            </a:r>
            <a:r>
              <a:rPr lang="en-US" i="1" dirty="0" smtClean="0">
                <a:solidFill>
                  <a:srgbClr val="C00000"/>
                </a:solidFill>
              </a:rPr>
              <a:t>data</a:t>
            </a:r>
            <a:r>
              <a:rPr lang="en-US" i="1" dirty="0" smtClean="0">
                <a:solidFill>
                  <a:srgbClr val="0000CC"/>
                </a:solidFill>
              </a:rPr>
              <a:t>.</a:t>
            </a:r>
            <a:endParaRPr lang="en-US" i="1" dirty="0">
              <a:solidFill>
                <a:srgbClr val="0000CC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8768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800" b="1" dirty="0" smtClean="0"/>
              <a:t>■ </a:t>
            </a:r>
            <a:r>
              <a:rPr lang="en-US" sz="2800" b="1" dirty="0" smtClean="0">
                <a:solidFill>
                  <a:srgbClr val="C00000"/>
                </a:solidFill>
              </a:rPr>
              <a:t>Example</a:t>
            </a:r>
            <a:r>
              <a:rPr lang="en-US" sz="2800" b="1" dirty="0" smtClean="0"/>
              <a:t> :</a:t>
            </a:r>
            <a:endParaRPr lang="en-US" sz="2800" dirty="0" smtClean="0"/>
          </a:p>
          <a:p>
            <a:pPr>
              <a:buNone/>
            </a:pPr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en-US" sz="2800" dirty="0" smtClean="0"/>
              <a:t> If we know : </a:t>
            </a:r>
          </a:p>
          <a:p>
            <a:pPr>
              <a:buNone/>
            </a:pPr>
            <a:r>
              <a:rPr lang="en-US" sz="2800" dirty="0" smtClean="0"/>
              <a:t>			</a:t>
            </a:r>
            <a:r>
              <a:rPr lang="en-US" sz="2800" i="1" dirty="0" smtClean="0">
                <a:solidFill>
                  <a:srgbClr val="0000FF"/>
                </a:solidFill>
              </a:rPr>
              <a:t>Robins are birds</a:t>
            </a:r>
            <a:r>
              <a:rPr lang="en-US" sz="2800" dirty="0" smtClean="0"/>
              <a:t>,  and</a:t>
            </a:r>
          </a:p>
          <a:p>
            <a:pPr>
              <a:buNone/>
            </a:pPr>
            <a:r>
              <a:rPr lang="en-US" sz="2800" i="1" dirty="0" smtClean="0"/>
              <a:t>			</a:t>
            </a:r>
            <a:r>
              <a:rPr lang="en-US" sz="2800" i="1" dirty="0" smtClean="0">
                <a:solidFill>
                  <a:srgbClr val="0000FF"/>
                </a:solidFill>
              </a:rPr>
              <a:t>All birds have wings</a:t>
            </a:r>
            <a:endParaRPr lang="en-US" sz="2800" dirty="0" smtClean="0">
              <a:solidFill>
                <a:srgbClr val="0000FF"/>
              </a:solidFill>
            </a:endParaRPr>
          </a:p>
          <a:p>
            <a:pPr>
              <a:buNone/>
            </a:pPr>
            <a:r>
              <a:rPr lang="en-US" sz="2800" dirty="0" smtClean="0"/>
              <a:t> </a:t>
            </a:r>
          </a:p>
          <a:p>
            <a:pPr>
              <a:buNone/>
            </a:pPr>
            <a:r>
              <a:rPr lang="en-US" sz="2800" dirty="0" smtClean="0"/>
              <a:t>Then if we ask:</a:t>
            </a:r>
          </a:p>
          <a:p>
            <a:pPr>
              <a:buNone/>
            </a:pPr>
            <a:r>
              <a:rPr lang="en-US" sz="2800" i="1" dirty="0" smtClean="0"/>
              <a:t>			</a:t>
            </a:r>
            <a:r>
              <a:rPr lang="en-US" sz="2800" i="1" dirty="0" smtClean="0">
                <a:solidFill>
                  <a:srgbClr val="FF0000"/>
                </a:solidFill>
              </a:rPr>
              <a:t>Do robins have wings</a:t>
            </a:r>
            <a:r>
              <a:rPr lang="en-US" sz="2800" i="1" dirty="0" smtClean="0"/>
              <a:t>?</a:t>
            </a:r>
            <a:endParaRPr lang="en-US" sz="2800" dirty="0" smtClean="0"/>
          </a:p>
          <a:p>
            <a:pPr>
              <a:buNone/>
            </a:pPr>
            <a:r>
              <a:rPr lang="en-US" sz="2800" i="1" dirty="0" smtClean="0"/>
              <a:t/>
            </a:r>
            <a:br>
              <a:rPr lang="en-US" sz="2800" i="1" dirty="0" smtClean="0"/>
            </a:br>
            <a:r>
              <a:rPr lang="en-US" sz="2800" dirty="0" smtClean="0"/>
              <a:t>To </a:t>
            </a:r>
            <a:r>
              <a:rPr lang="en-US" sz="2800" dirty="0" smtClean="0">
                <a:solidFill>
                  <a:srgbClr val="C00000"/>
                </a:solidFill>
              </a:rPr>
              <a:t>answer</a:t>
            </a:r>
            <a:r>
              <a:rPr lang="en-US" sz="2800" dirty="0" smtClean="0"/>
              <a:t> this question - some </a:t>
            </a:r>
            <a:r>
              <a:rPr lang="en-US" sz="2800" dirty="0" smtClean="0">
                <a:solidFill>
                  <a:srgbClr val="0000CC"/>
                </a:solidFill>
              </a:rPr>
              <a:t>reasoning</a:t>
            </a:r>
            <a:r>
              <a:rPr lang="en-US" sz="2800" dirty="0" smtClean="0"/>
              <a:t> must go.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4864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 </a:t>
            </a:r>
            <a:r>
              <a:rPr lang="en-US" b="1" dirty="0" smtClean="0">
                <a:solidFill>
                  <a:srgbClr val="C00000"/>
                </a:solidFill>
              </a:rPr>
              <a:t>Example</a:t>
            </a:r>
            <a:r>
              <a:rPr lang="en-US" dirty="0" smtClean="0"/>
              <a:t> : Rule that "</a:t>
            </a:r>
            <a:r>
              <a:rPr lang="en-US" i="1" dirty="0" smtClean="0">
                <a:solidFill>
                  <a:srgbClr val="0000CC"/>
                </a:solidFill>
              </a:rPr>
              <a:t>birds typically fly</a:t>
            </a:r>
            <a:r>
              <a:rPr lang="en-US" dirty="0" smtClean="0"/>
              <a:t>" would be represented as</a:t>
            </a:r>
          </a:p>
          <a:p>
            <a:pPr lvl="1">
              <a:buNone/>
            </a:pPr>
            <a:r>
              <a:rPr lang="en-US" b="1" i="1" dirty="0" smtClean="0">
                <a:solidFill>
                  <a:srgbClr val="0000CC"/>
                </a:solidFill>
              </a:rPr>
              <a:t>				    </a:t>
            </a:r>
            <a:r>
              <a:rPr lang="en-US" b="1" i="1" u="sng" dirty="0" smtClean="0">
                <a:solidFill>
                  <a:srgbClr val="0000CC"/>
                </a:solidFill>
              </a:rPr>
              <a:t>bird(x) : flies(x)</a:t>
            </a:r>
            <a:endParaRPr lang="en-US" b="1" i="1" dirty="0" smtClean="0">
              <a:solidFill>
                <a:srgbClr val="0000CC"/>
              </a:solidFill>
            </a:endParaRPr>
          </a:p>
          <a:p>
            <a:pPr lvl="1">
              <a:buNone/>
            </a:pPr>
            <a:r>
              <a:rPr lang="en-US" b="1" i="1" dirty="0" smtClean="0">
                <a:solidFill>
                  <a:srgbClr val="0000CC"/>
                </a:solidFill>
              </a:rPr>
              <a:t>					flies (x)</a:t>
            </a:r>
          </a:p>
          <a:p>
            <a:r>
              <a:rPr lang="en-US" dirty="0" smtClean="0"/>
              <a:t>which says  " </a:t>
            </a:r>
            <a:r>
              <a:rPr lang="en-US" i="1" dirty="0" smtClean="0">
                <a:solidFill>
                  <a:srgbClr val="FF0000"/>
                </a:solidFill>
              </a:rPr>
              <a:t>If</a:t>
            </a:r>
            <a:r>
              <a:rPr lang="en-US" b="1" i="1" dirty="0" smtClean="0">
                <a:solidFill>
                  <a:srgbClr val="FF0000"/>
                </a:solidFill>
              </a:rPr>
              <a:t> </a:t>
            </a:r>
            <a:r>
              <a:rPr lang="en-US" b="1" i="1" dirty="0" smtClean="0">
                <a:solidFill>
                  <a:srgbClr val="0000CC"/>
                </a:solidFill>
              </a:rPr>
              <a:t>x</a:t>
            </a:r>
            <a:r>
              <a:rPr lang="en-US" i="1" dirty="0" smtClean="0">
                <a:solidFill>
                  <a:srgbClr val="FF0000"/>
                </a:solidFill>
              </a:rPr>
              <a:t> is a </a:t>
            </a:r>
            <a:r>
              <a:rPr lang="en-US" b="1" i="1" dirty="0" smtClean="0">
                <a:solidFill>
                  <a:srgbClr val="0000CC"/>
                </a:solidFill>
              </a:rPr>
              <a:t>bird</a:t>
            </a:r>
            <a:r>
              <a:rPr lang="en-US" i="1" dirty="0" smtClean="0">
                <a:solidFill>
                  <a:srgbClr val="FF0000"/>
                </a:solidFill>
              </a:rPr>
              <a:t> and the </a:t>
            </a:r>
            <a:r>
              <a:rPr lang="en-US" i="1" dirty="0" smtClean="0">
                <a:solidFill>
                  <a:srgbClr val="0000CC"/>
                </a:solidFill>
              </a:rPr>
              <a:t>claim</a:t>
            </a:r>
            <a:r>
              <a:rPr lang="en-US" i="1" dirty="0" smtClean="0">
                <a:solidFill>
                  <a:srgbClr val="FF0000"/>
                </a:solidFill>
              </a:rPr>
              <a:t> that </a:t>
            </a:r>
            <a:r>
              <a:rPr lang="en-US" b="1" i="1" dirty="0" smtClean="0">
                <a:solidFill>
                  <a:srgbClr val="0000CC"/>
                </a:solidFill>
              </a:rPr>
              <a:t>x</a:t>
            </a:r>
            <a:r>
              <a:rPr lang="en-US" b="1" i="1" dirty="0" smtClean="0">
                <a:solidFill>
                  <a:srgbClr val="FF0000"/>
                </a:solidFill>
              </a:rPr>
              <a:t>  </a:t>
            </a:r>
            <a:r>
              <a:rPr lang="en-US" b="1" i="1" dirty="0" smtClean="0">
                <a:solidFill>
                  <a:srgbClr val="0000CC"/>
                </a:solidFill>
              </a:rPr>
              <a:t>flies</a:t>
            </a:r>
            <a:r>
              <a:rPr lang="en-US" i="1" dirty="0" smtClean="0">
                <a:solidFill>
                  <a:srgbClr val="FF0000"/>
                </a:solidFill>
              </a:rPr>
              <a:t> is </a:t>
            </a:r>
            <a:r>
              <a:rPr lang="en-US" i="1" dirty="0" smtClean="0">
                <a:solidFill>
                  <a:srgbClr val="0000CC"/>
                </a:solidFill>
              </a:rPr>
              <a:t>consistent</a:t>
            </a:r>
            <a:r>
              <a:rPr lang="en-US" i="1" dirty="0" smtClean="0">
                <a:solidFill>
                  <a:srgbClr val="FF0000"/>
                </a:solidFill>
              </a:rPr>
              <a:t> with what </a:t>
            </a:r>
            <a:r>
              <a:rPr lang="en-US" i="1" dirty="0" smtClean="0">
                <a:solidFill>
                  <a:srgbClr val="0000CC"/>
                </a:solidFill>
              </a:rPr>
              <a:t>we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i="1" dirty="0" smtClean="0">
                <a:solidFill>
                  <a:srgbClr val="0000CC"/>
                </a:solidFill>
              </a:rPr>
              <a:t>know</a:t>
            </a:r>
            <a:r>
              <a:rPr lang="en-US" i="1" dirty="0" smtClean="0">
                <a:solidFill>
                  <a:srgbClr val="FF0000"/>
                </a:solidFill>
              </a:rPr>
              <a:t>, then </a:t>
            </a:r>
            <a:r>
              <a:rPr lang="en-US" i="1" dirty="0" smtClean="0">
                <a:solidFill>
                  <a:srgbClr val="0000CC"/>
                </a:solidFill>
              </a:rPr>
              <a:t>infer</a:t>
            </a:r>
            <a:r>
              <a:rPr lang="en-US" i="1" dirty="0" smtClean="0">
                <a:solidFill>
                  <a:srgbClr val="FF0000"/>
                </a:solidFill>
              </a:rPr>
              <a:t> that</a:t>
            </a:r>
            <a:r>
              <a:rPr lang="en-US" b="1" i="1" dirty="0" smtClean="0">
                <a:solidFill>
                  <a:srgbClr val="FF0000"/>
                </a:solidFill>
              </a:rPr>
              <a:t> </a:t>
            </a:r>
            <a:r>
              <a:rPr lang="en-US" b="1" i="1" dirty="0" smtClean="0">
                <a:solidFill>
                  <a:srgbClr val="0000CC"/>
                </a:solidFill>
              </a:rPr>
              <a:t>x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i="1" dirty="0" smtClean="0">
                <a:solidFill>
                  <a:srgbClr val="0000CC"/>
                </a:solidFill>
              </a:rPr>
              <a:t>flies</a:t>
            </a:r>
            <a:r>
              <a:rPr lang="en-US" dirty="0" smtClean="0"/>
              <a:t>".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 </a:t>
            </a:r>
            <a:r>
              <a:rPr lang="en-US" b="1" dirty="0" smtClean="0"/>
              <a:t>Note</a:t>
            </a:r>
            <a:r>
              <a:rPr lang="en-US" dirty="0" smtClean="0"/>
              <a:t> : Since, all we know about </a:t>
            </a:r>
            <a:r>
              <a:rPr lang="en-US" dirty="0" err="1" smtClean="0"/>
              <a:t>Tweety</a:t>
            </a:r>
            <a:r>
              <a:rPr lang="en-US" dirty="0" smtClean="0"/>
              <a:t> is that :</a:t>
            </a:r>
          </a:p>
          <a:p>
            <a:r>
              <a:rPr lang="en-US" dirty="0" err="1" smtClean="0">
                <a:solidFill>
                  <a:srgbClr val="0000CC"/>
                </a:solidFill>
              </a:rPr>
              <a:t>Tweety</a:t>
            </a:r>
            <a:r>
              <a:rPr lang="en-US" dirty="0" smtClean="0"/>
              <a:t> is a </a:t>
            </a:r>
            <a:r>
              <a:rPr lang="en-US" dirty="0" smtClean="0">
                <a:solidFill>
                  <a:srgbClr val="0000CC"/>
                </a:solidFill>
              </a:rPr>
              <a:t>bird</a:t>
            </a:r>
            <a:r>
              <a:rPr lang="en-US" dirty="0" smtClean="0"/>
              <a:t>, we therefore </a:t>
            </a:r>
            <a:r>
              <a:rPr lang="en-US" dirty="0" smtClean="0">
                <a:solidFill>
                  <a:srgbClr val="FF0000"/>
                </a:solidFill>
              </a:rPr>
              <a:t>inferred</a:t>
            </a:r>
            <a:r>
              <a:rPr lang="en-US" dirty="0" smtClean="0"/>
              <a:t> that </a:t>
            </a:r>
            <a:r>
              <a:rPr lang="en-US" dirty="0" err="1" smtClean="0">
                <a:solidFill>
                  <a:srgbClr val="0000CC"/>
                </a:solidFill>
              </a:rPr>
              <a:t>Tweety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00CC"/>
                </a:solidFill>
              </a:rPr>
              <a:t>flies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 smtClean="0"/>
          </a:p>
          <a:p>
            <a:r>
              <a:rPr lang="en-US" b="1" dirty="0" smtClean="0"/>
              <a:t>‡</a:t>
            </a:r>
            <a:r>
              <a:rPr lang="en-US" dirty="0" smtClean="0"/>
              <a:t> The </a:t>
            </a:r>
            <a:r>
              <a:rPr lang="en-US" dirty="0" smtClean="0">
                <a:solidFill>
                  <a:srgbClr val="0000CC"/>
                </a:solidFill>
              </a:rPr>
              <a:t>idea</a:t>
            </a:r>
            <a:r>
              <a:rPr lang="en-US" dirty="0" smtClean="0"/>
              <a:t> behind </a:t>
            </a:r>
            <a:r>
              <a:rPr lang="en-US" dirty="0" smtClean="0">
                <a:solidFill>
                  <a:srgbClr val="0000CC"/>
                </a:solidFill>
              </a:rPr>
              <a:t>non-monotonic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00CC"/>
                </a:solidFill>
              </a:rPr>
              <a:t>reasoning</a:t>
            </a:r>
            <a:r>
              <a:rPr lang="en-US" dirty="0" smtClean="0"/>
              <a:t> is to </a:t>
            </a:r>
            <a:r>
              <a:rPr lang="en-US" dirty="0" smtClean="0">
                <a:solidFill>
                  <a:srgbClr val="FF0000"/>
                </a:solidFill>
              </a:rPr>
              <a:t>reason</a:t>
            </a:r>
            <a:r>
              <a:rPr lang="en-US" dirty="0" smtClean="0"/>
              <a:t> with </a:t>
            </a:r>
            <a:r>
              <a:rPr lang="en-US" dirty="0" smtClean="0">
                <a:solidFill>
                  <a:srgbClr val="FF0000"/>
                </a:solidFill>
              </a:rPr>
              <a:t>first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order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logic</a:t>
            </a:r>
            <a:r>
              <a:rPr lang="en-US" dirty="0" smtClean="0"/>
              <a:t>, and if an inference can not be obtained then use the set of default rules available within the first order formulation.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28600"/>
            <a:ext cx="7239000" cy="743712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C00000"/>
                </a:solidFill>
              </a:rPr>
              <a:t>  Circumscription </a:t>
            </a:r>
            <a:r>
              <a:rPr lang="ar-EG" sz="4000" b="1" dirty="0" smtClean="0">
                <a:solidFill>
                  <a:srgbClr val="C00000"/>
                </a:solidFill>
              </a:rPr>
              <a:t>محيط</a:t>
            </a:r>
            <a:endParaRPr lang="en-US" sz="4000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686800" cy="5334000"/>
          </a:xfrm>
        </p:spPr>
        <p:txBody>
          <a:bodyPr>
            <a:no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Circumscription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is a </a:t>
            </a:r>
            <a:r>
              <a:rPr lang="en-US" sz="20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non-monotonic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logic to </a:t>
            </a:r>
            <a:r>
              <a:rPr lang="en-US" sz="20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formalize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the </a:t>
            </a:r>
            <a:r>
              <a:rPr lang="en-US" sz="20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common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sense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assumption. </a:t>
            </a: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 </a:t>
            </a:r>
            <a:r>
              <a:rPr lang="en-US" sz="20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Circumscription</a:t>
            </a:r>
            <a:r>
              <a:rPr lang="en-US" sz="2000" b="1" i="1" dirty="0" smtClean="0">
                <a:latin typeface="Arial" pitchFamily="34" charset="0"/>
                <a:cs typeface="Arial" pitchFamily="34" charset="0"/>
              </a:rPr>
              <a:t> involves </a:t>
            </a:r>
            <a:r>
              <a:rPr lang="en-US" sz="2000" b="1" i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formulating</a:t>
            </a:r>
            <a:r>
              <a:rPr lang="en-US" sz="20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rules</a:t>
            </a:r>
            <a:r>
              <a:rPr lang="en-US" sz="2000" b="1" i="1" dirty="0" smtClean="0">
                <a:latin typeface="Arial" pitchFamily="34" charset="0"/>
                <a:cs typeface="Arial" pitchFamily="34" charset="0"/>
              </a:rPr>
              <a:t> of </a:t>
            </a:r>
            <a:r>
              <a:rPr lang="en-US" sz="20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thumb</a:t>
            </a:r>
            <a:r>
              <a:rPr lang="en-US" sz="2000" b="1" i="1" dirty="0" smtClean="0">
                <a:latin typeface="Arial" pitchFamily="34" charset="0"/>
                <a:cs typeface="Arial" pitchFamily="34" charset="0"/>
              </a:rPr>
              <a:t> with "</a:t>
            </a:r>
            <a:r>
              <a:rPr lang="en-US" sz="20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abnormality</a:t>
            </a:r>
            <a:r>
              <a:rPr lang="en-US" sz="2000" b="1" i="1" dirty="0" smtClean="0">
                <a:latin typeface="Arial" pitchFamily="34" charset="0"/>
                <a:cs typeface="Arial" pitchFamily="34" charset="0"/>
              </a:rPr>
              <a:t>“ </a:t>
            </a:r>
            <a:r>
              <a:rPr lang="en-US" sz="2000" b="1" i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predicates</a:t>
            </a:r>
            <a:r>
              <a:rPr lang="en-US" sz="2000" b="1" i="1" dirty="0" smtClean="0">
                <a:latin typeface="Arial" pitchFamily="34" charset="0"/>
                <a:cs typeface="Arial" pitchFamily="34" charset="0"/>
              </a:rPr>
              <a:t> and then </a:t>
            </a:r>
            <a:r>
              <a:rPr lang="en-US" sz="20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restricting</a:t>
            </a:r>
            <a:r>
              <a:rPr lang="en-US" sz="2000" b="1" i="1" dirty="0" smtClean="0">
                <a:latin typeface="Arial" pitchFamily="34" charset="0"/>
                <a:cs typeface="Arial" pitchFamily="34" charset="0"/>
              </a:rPr>
              <a:t> the </a:t>
            </a:r>
            <a:r>
              <a:rPr lang="en-US" sz="20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extension</a:t>
            </a:r>
            <a:r>
              <a:rPr lang="en-US" sz="2000" b="1" i="1" dirty="0" smtClean="0">
                <a:latin typeface="Arial" pitchFamily="34" charset="0"/>
                <a:cs typeface="Arial" pitchFamily="34" charset="0"/>
              </a:rPr>
              <a:t> of these </a:t>
            </a:r>
            <a:r>
              <a:rPr lang="en-US" sz="2000" b="1" i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predicates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so that </a:t>
            </a:r>
            <a:r>
              <a:rPr lang="en-US" sz="2000" b="1" i="1" dirty="0" smtClean="0">
                <a:latin typeface="Arial" pitchFamily="34" charset="0"/>
                <a:cs typeface="Arial" pitchFamily="34" charset="0"/>
              </a:rPr>
              <a:t>they </a:t>
            </a:r>
            <a:r>
              <a:rPr lang="en-US" sz="2000" b="1" i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apply</a:t>
            </a:r>
            <a:r>
              <a:rPr lang="en-US" sz="2000" b="1" i="1" dirty="0" smtClean="0">
                <a:latin typeface="Arial" pitchFamily="34" charset="0"/>
                <a:cs typeface="Arial" pitchFamily="34" charset="0"/>
              </a:rPr>
              <a:t> to </a:t>
            </a:r>
            <a:r>
              <a:rPr lang="en-US" sz="2000" b="1" i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only</a:t>
            </a:r>
            <a:r>
              <a:rPr lang="en-US" sz="2000" b="1" i="1" dirty="0" smtClean="0">
                <a:latin typeface="Arial" pitchFamily="34" charset="0"/>
                <a:cs typeface="Arial" pitchFamily="34" charset="0"/>
              </a:rPr>
              <a:t> those </a:t>
            </a:r>
            <a:r>
              <a:rPr lang="en-US" sz="2000" b="1" i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things</a:t>
            </a:r>
            <a:r>
              <a:rPr lang="en-US" sz="20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to which they are </a:t>
            </a:r>
            <a:r>
              <a:rPr lang="en-US" sz="2000" b="1" i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currently</a:t>
            </a:r>
            <a:r>
              <a:rPr lang="en-US" sz="20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i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known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None/>
            </a:pP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■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Example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:</a:t>
            </a: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Take the case of </a:t>
            </a:r>
            <a:r>
              <a:rPr lang="en-US" sz="2000" b="1" i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Bird </a:t>
            </a:r>
            <a:r>
              <a:rPr lang="en-US" sz="2000" b="1" i="1" dirty="0" err="1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Tweety</a:t>
            </a:r>
            <a:endParaRPr lang="en-US" sz="2000" b="1" i="1" dirty="0" smtClean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000" b="1" dirty="0" smtClean="0">
                <a:latin typeface="Arial" pitchFamily="34" charset="0"/>
                <a:cs typeface="Arial" pitchFamily="34" charset="0"/>
              </a:rPr>
              <a:t>The </a:t>
            </a:r>
            <a:r>
              <a:rPr lang="en-US" sz="20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rule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of </a:t>
            </a:r>
            <a:r>
              <a:rPr lang="en-US" sz="20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thumb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is that "</a:t>
            </a:r>
            <a:r>
              <a:rPr lang="en-US" sz="20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birds typically fly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" is 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conditional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. </a:t>
            </a: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The predicate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 "</a:t>
            </a:r>
            <a:r>
              <a:rPr lang="en-US" sz="20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Abnormal</a:t>
            </a:r>
            <a:r>
              <a:rPr lang="en-US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”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signifies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abnormality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with respect to </a:t>
            </a:r>
            <a:r>
              <a:rPr lang="en-US" sz="20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flying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ability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Observe that the rule</a:t>
            </a:r>
          </a:p>
          <a:p>
            <a:pPr>
              <a:buNone/>
            </a:pPr>
            <a:r>
              <a:rPr lang="en-US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               </a:t>
            </a:r>
            <a:r>
              <a:rPr lang="en-US" sz="2000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∀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x(Bird(x) &amp; </a:t>
            </a:r>
            <a:r>
              <a:rPr lang="en-US" sz="2000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¬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Abnormal(x)</a:t>
            </a:r>
            <a:r>
              <a:rPr lang="en-US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→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Flies))</a:t>
            </a:r>
            <a:endParaRPr lang="en-US" sz="20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    </a:t>
            </a:r>
            <a:r>
              <a:rPr lang="en-US" sz="20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Does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not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allow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us to </a:t>
            </a:r>
            <a:r>
              <a:rPr lang="en-US" sz="20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infer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that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 "</a:t>
            </a:r>
            <a:r>
              <a:rPr lang="en-US" sz="2000" i="1" dirty="0" err="1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Tweety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i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flies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"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, 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8229600" cy="591312"/>
          </a:xfrm>
        </p:spPr>
        <p:txBody>
          <a:bodyPr>
            <a:noAutofit/>
          </a:bodyPr>
          <a:lstStyle/>
          <a:p>
            <a:pPr algn="ctr"/>
            <a:r>
              <a:rPr lang="en-US" sz="4000" b="1" dirty="0" smtClean="0">
                <a:solidFill>
                  <a:srgbClr val="C00000"/>
                </a:solidFill>
              </a:rPr>
              <a:t>2</a:t>
            </a:r>
            <a:r>
              <a:rPr lang="en-US" sz="4000" b="1" dirty="0" smtClean="0">
                <a:solidFill>
                  <a:srgbClr val="C00000"/>
                </a:solidFill>
              </a:rPr>
              <a:t>. </a:t>
            </a:r>
            <a:r>
              <a:rPr lang="en-US" sz="4000" b="1" dirty="0" smtClean="0">
                <a:solidFill>
                  <a:srgbClr val="C00000"/>
                </a:solidFill>
              </a:rPr>
              <a:t>Statistical Reasoning :</a:t>
            </a:r>
            <a:endParaRPr lang="en-US" sz="4000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534400" cy="5181600"/>
          </a:xfrm>
        </p:spPr>
        <p:txBody>
          <a:bodyPr>
            <a:noAutofit/>
          </a:bodyPr>
          <a:lstStyle/>
          <a:p>
            <a:r>
              <a:rPr lang="en-US" sz="2400" dirty="0" smtClean="0"/>
              <a:t> In the </a:t>
            </a:r>
            <a:r>
              <a:rPr lang="en-US" sz="2400" dirty="0" smtClean="0">
                <a:solidFill>
                  <a:srgbClr val="FF0000"/>
                </a:solidFill>
              </a:rPr>
              <a:t>logic-based</a:t>
            </a:r>
            <a:r>
              <a:rPr lang="en-US" sz="2400" dirty="0" smtClean="0"/>
              <a:t> approaches described, we have assumed that everything is either believed </a:t>
            </a:r>
            <a:r>
              <a:rPr lang="en-US" sz="2400" dirty="0" smtClean="0">
                <a:solidFill>
                  <a:srgbClr val="FF0000"/>
                </a:solidFill>
              </a:rPr>
              <a:t>false</a:t>
            </a:r>
            <a:r>
              <a:rPr lang="en-US" sz="2400" dirty="0" smtClean="0"/>
              <a:t> or believed </a:t>
            </a:r>
            <a:r>
              <a:rPr lang="en-US" sz="2400" dirty="0" smtClean="0">
                <a:solidFill>
                  <a:srgbClr val="FF0000"/>
                </a:solidFill>
              </a:rPr>
              <a:t>true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 However, it is often </a:t>
            </a:r>
            <a:r>
              <a:rPr lang="en-US" sz="2400" dirty="0" smtClean="0">
                <a:solidFill>
                  <a:srgbClr val="0000CC"/>
                </a:solidFill>
              </a:rPr>
              <a:t>useful</a:t>
            </a:r>
            <a:r>
              <a:rPr lang="en-US" sz="2400" dirty="0" smtClean="0"/>
              <a:t> to </a:t>
            </a:r>
            <a:r>
              <a:rPr lang="en-US" sz="2400" dirty="0" smtClean="0">
                <a:solidFill>
                  <a:srgbClr val="0000CC"/>
                </a:solidFill>
              </a:rPr>
              <a:t>represent</a:t>
            </a:r>
            <a:r>
              <a:rPr lang="en-US" sz="2400" dirty="0" smtClean="0"/>
              <a:t> the fact that we </a:t>
            </a:r>
            <a:r>
              <a:rPr lang="en-US" sz="2400" dirty="0" smtClean="0">
                <a:solidFill>
                  <a:srgbClr val="0000CC"/>
                </a:solidFill>
              </a:rPr>
              <a:t>believe</a:t>
            </a:r>
            <a:r>
              <a:rPr lang="en-US" sz="2400" dirty="0" smtClean="0"/>
              <a:t> such that </a:t>
            </a:r>
            <a:r>
              <a:rPr lang="en-US" sz="2400" dirty="0" smtClean="0">
                <a:solidFill>
                  <a:srgbClr val="0000CC"/>
                </a:solidFill>
              </a:rPr>
              <a:t>something</a:t>
            </a:r>
            <a:r>
              <a:rPr lang="en-US" sz="2400" dirty="0" smtClean="0"/>
              <a:t> is </a:t>
            </a:r>
            <a:r>
              <a:rPr lang="en-US" sz="2400" dirty="0" smtClean="0">
                <a:solidFill>
                  <a:srgbClr val="FF0000"/>
                </a:solidFill>
              </a:rPr>
              <a:t>probably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rgbClr val="0000CC"/>
                </a:solidFill>
              </a:rPr>
              <a:t>true</a:t>
            </a:r>
            <a:r>
              <a:rPr lang="en-US" sz="2400" dirty="0" smtClean="0"/>
              <a:t>, or true with </a:t>
            </a:r>
            <a:r>
              <a:rPr lang="en-US" sz="2400" dirty="0" smtClean="0">
                <a:solidFill>
                  <a:srgbClr val="FF0000"/>
                </a:solidFill>
              </a:rPr>
              <a:t>probability</a:t>
            </a:r>
            <a:r>
              <a:rPr lang="en-US" sz="2400" dirty="0" smtClean="0"/>
              <a:t> (say) </a:t>
            </a:r>
            <a:r>
              <a:rPr lang="en-US" sz="2400" dirty="0" smtClean="0">
                <a:solidFill>
                  <a:srgbClr val="FF0000"/>
                </a:solidFill>
              </a:rPr>
              <a:t>0.65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 This is </a:t>
            </a:r>
            <a:r>
              <a:rPr lang="en-US" sz="2400" dirty="0" smtClean="0">
                <a:solidFill>
                  <a:srgbClr val="0000CC"/>
                </a:solidFill>
              </a:rPr>
              <a:t>useful</a:t>
            </a:r>
            <a:r>
              <a:rPr lang="en-US" sz="2400" dirty="0" smtClean="0"/>
              <a:t> for </a:t>
            </a:r>
            <a:r>
              <a:rPr lang="en-US" sz="2400" dirty="0" smtClean="0">
                <a:solidFill>
                  <a:srgbClr val="0000CC"/>
                </a:solidFill>
              </a:rPr>
              <a:t>dealing</a:t>
            </a:r>
            <a:r>
              <a:rPr lang="en-US" sz="2400" dirty="0" smtClean="0"/>
              <a:t> with </a:t>
            </a:r>
            <a:r>
              <a:rPr lang="en-US" sz="2400" dirty="0" smtClean="0">
                <a:solidFill>
                  <a:srgbClr val="0000CC"/>
                </a:solidFill>
              </a:rPr>
              <a:t>problems</a:t>
            </a:r>
            <a:r>
              <a:rPr lang="en-US" sz="2400" dirty="0" smtClean="0"/>
              <a:t> where there is </a:t>
            </a:r>
            <a:r>
              <a:rPr lang="en-US" sz="2400" dirty="0" smtClean="0">
                <a:solidFill>
                  <a:srgbClr val="0000CC"/>
                </a:solidFill>
              </a:rPr>
              <a:t>randomness</a:t>
            </a:r>
            <a:r>
              <a:rPr lang="en-US" sz="2400" dirty="0" smtClean="0"/>
              <a:t> and </a:t>
            </a:r>
            <a:r>
              <a:rPr lang="en-US" sz="2400" dirty="0" smtClean="0">
                <a:solidFill>
                  <a:srgbClr val="0000CC"/>
                </a:solidFill>
              </a:rPr>
              <a:t>unpredictability</a:t>
            </a:r>
            <a:r>
              <a:rPr lang="en-US" sz="2400" dirty="0" smtClean="0"/>
              <a:t> (such as in </a:t>
            </a:r>
            <a:r>
              <a:rPr lang="en-US" sz="2400" dirty="0" smtClean="0">
                <a:solidFill>
                  <a:srgbClr val="0000CC"/>
                </a:solidFill>
              </a:rPr>
              <a:t>games</a:t>
            </a:r>
            <a:r>
              <a:rPr lang="en-US" sz="2400" dirty="0" smtClean="0"/>
              <a:t> of </a:t>
            </a:r>
            <a:r>
              <a:rPr lang="en-US" sz="2400" dirty="0" smtClean="0">
                <a:solidFill>
                  <a:srgbClr val="0000CC"/>
                </a:solidFill>
              </a:rPr>
              <a:t>chance</a:t>
            </a:r>
            <a:r>
              <a:rPr lang="en-US" sz="2400" dirty="0" smtClean="0"/>
              <a:t>).</a:t>
            </a:r>
          </a:p>
          <a:p>
            <a:r>
              <a:rPr lang="en-US" sz="2400" dirty="0" smtClean="0"/>
              <a:t> To do all this in a principled way requires techniques for </a:t>
            </a:r>
            <a:r>
              <a:rPr lang="en-US" sz="2400" dirty="0" smtClean="0">
                <a:solidFill>
                  <a:srgbClr val="0000CC"/>
                </a:solidFill>
              </a:rPr>
              <a:t>probabilistic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rgbClr val="0000CC"/>
                </a:solidFill>
              </a:rPr>
              <a:t>reasoning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In this section, the </a:t>
            </a:r>
            <a:r>
              <a:rPr lang="en-US" sz="2400" dirty="0" smtClean="0">
                <a:solidFill>
                  <a:srgbClr val="FF0000"/>
                </a:solidFill>
              </a:rPr>
              <a:t>Bayesian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Probability</a:t>
            </a:r>
            <a:r>
              <a:rPr lang="en-US" sz="2400" dirty="0" smtClean="0"/>
              <a:t> Theory is first described and then discussed how </a:t>
            </a:r>
            <a:r>
              <a:rPr lang="en-US" sz="2400" dirty="0" smtClean="0">
                <a:solidFill>
                  <a:srgbClr val="FF0000"/>
                </a:solidFill>
              </a:rPr>
              <a:t>uncertainties</a:t>
            </a:r>
            <a:r>
              <a:rPr lang="en-US" sz="2400" dirty="0" smtClean="0"/>
              <a:t> are treated.</a:t>
            </a:r>
          </a:p>
          <a:p>
            <a:pPr>
              <a:buNone/>
            </a:pPr>
            <a:endParaRPr lang="en-US" sz="2400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71500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sz="3100" b="1" dirty="0" smtClean="0">
                <a:solidFill>
                  <a:srgbClr val="FF0000"/>
                </a:solidFill>
              </a:rPr>
              <a:t> Recall glossary of terms</a:t>
            </a:r>
          </a:p>
          <a:p>
            <a:pPr>
              <a:buNone/>
            </a:pPr>
            <a:r>
              <a:rPr lang="en-US" dirty="0" smtClean="0"/>
              <a:t> </a:t>
            </a:r>
            <a:r>
              <a:rPr lang="en-US" b="1" dirty="0" smtClean="0"/>
              <a:t>■ Probabilities :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Usually, are descriptions of the </a:t>
            </a:r>
            <a:r>
              <a:rPr lang="en-US" dirty="0" smtClean="0">
                <a:solidFill>
                  <a:srgbClr val="0000CC"/>
                </a:solidFill>
              </a:rPr>
              <a:t>likelihood</a:t>
            </a:r>
            <a:r>
              <a:rPr lang="en-US" dirty="0" smtClean="0"/>
              <a:t> of some </a:t>
            </a:r>
            <a:r>
              <a:rPr lang="en-US" dirty="0" smtClean="0">
                <a:solidFill>
                  <a:srgbClr val="0000CC"/>
                </a:solidFill>
              </a:rPr>
              <a:t>event</a:t>
            </a:r>
            <a:r>
              <a:rPr lang="en-US" dirty="0" smtClean="0"/>
              <a:t> occurring (ranging from</a:t>
            </a:r>
            <a:r>
              <a:rPr lang="en-US" b="1" dirty="0" smtClean="0"/>
              <a:t> </a:t>
            </a:r>
            <a:r>
              <a:rPr lang="en-US" b="1" dirty="0" smtClean="0">
                <a:solidFill>
                  <a:srgbClr val="0000CC"/>
                </a:solidFill>
              </a:rPr>
              <a:t>0 </a:t>
            </a:r>
            <a:r>
              <a:rPr lang="en-US" b="1" dirty="0" smtClean="0">
                <a:solidFill>
                  <a:srgbClr val="0000CC"/>
                </a:solidFill>
              </a:rPr>
              <a:t> to  1</a:t>
            </a:r>
            <a:r>
              <a:rPr lang="en-US" dirty="0" smtClean="0"/>
              <a:t>).</a:t>
            </a:r>
          </a:p>
          <a:p>
            <a:pPr>
              <a:buNone/>
            </a:pPr>
            <a:r>
              <a:rPr lang="en-US" dirty="0" smtClean="0"/>
              <a:t> </a:t>
            </a:r>
            <a:r>
              <a:rPr lang="en-US" b="1" dirty="0" smtClean="0"/>
              <a:t>■ Event :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dirty="0" smtClean="0">
                <a:solidFill>
                  <a:srgbClr val="0000CC"/>
                </a:solidFill>
              </a:rPr>
              <a:t>One</a:t>
            </a:r>
            <a:r>
              <a:rPr lang="en-US" dirty="0" smtClean="0"/>
              <a:t> or </a:t>
            </a:r>
            <a:r>
              <a:rPr lang="en-US" dirty="0" smtClean="0">
                <a:solidFill>
                  <a:srgbClr val="0000CC"/>
                </a:solidFill>
              </a:rPr>
              <a:t>more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00CC"/>
                </a:solidFill>
              </a:rPr>
              <a:t>outcomes</a:t>
            </a:r>
            <a:r>
              <a:rPr lang="en-US" dirty="0" smtClean="0"/>
              <a:t> of a probability </a:t>
            </a:r>
            <a:r>
              <a:rPr lang="en-US" dirty="0" smtClean="0">
                <a:solidFill>
                  <a:srgbClr val="0000CC"/>
                </a:solidFill>
              </a:rPr>
              <a:t>experiment</a:t>
            </a:r>
            <a:r>
              <a:rPr lang="en-US" dirty="0" smtClean="0"/>
              <a:t> .</a:t>
            </a:r>
          </a:p>
          <a:p>
            <a:pPr>
              <a:buNone/>
            </a:pPr>
            <a:r>
              <a:rPr lang="en-US" dirty="0" smtClean="0"/>
              <a:t> </a:t>
            </a:r>
            <a:r>
              <a:rPr lang="en-US" b="1" dirty="0" smtClean="0"/>
              <a:t>■ Probability Experiment :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dirty="0" smtClean="0">
                <a:solidFill>
                  <a:srgbClr val="0000CC"/>
                </a:solidFill>
              </a:rPr>
              <a:t>Process</a:t>
            </a:r>
            <a:r>
              <a:rPr lang="en-US" dirty="0" smtClean="0"/>
              <a:t> which </a:t>
            </a:r>
            <a:r>
              <a:rPr lang="en-US" dirty="0" smtClean="0">
                <a:solidFill>
                  <a:srgbClr val="0000CC"/>
                </a:solidFill>
              </a:rPr>
              <a:t>leads</a:t>
            </a:r>
            <a:r>
              <a:rPr lang="en-US" dirty="0" smtClean="0"/>
              <a:t> to well-defined </a:t>
            </a:r>
            <a:r>
              <a:rPr lang="en-US" dirty="0" smtClean="0">
                <a:solidFill>
                  <a:srgbClr val="0000CC"/>
                </a:solidFill>
              </a:rPr>
              <a:t>results</a:t>
            </a:r>
            <a:r>
              <a:rPr lang="en-US" dirty="0" smtClean="0"/>
              <a:t> call </a:t>
            </a:r>
            <a:r>
              <a:rPr lang="en-US" dirty="0" smtClean="0">
                <a:solidFill>
                  <a:srgbClr val="0000CC"/>
                </a:solidFill>
              </a:rPr>
              <a:t>outcomes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 </a:t>
            </a:r>
            <a:r>
              <a:rPr lang="en-US" b="1" dirty="0" smtClean="0"/>
              <a:t>■ Sample Space :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dirty="0" smtClean="0">
                <a:solidFill>
                  <a:srgbClr val="0000CC"/>
                </a:solidFill>
              </a:rPr>
              <a:t>Set</a:t>
            </a:r>
            <a:r>
              <a:rPr lang="en-US" dirty="0" smtClean="0"/>
              <a:t> of </a:t>
            </a:r>
            <a:r>
              <a:rPr lang="en-US" dirty="0" smtClean="0">
                <a:solidFill>
                  <a:srgbClr val="0000CC"/>
                </a:solidFill>
              </a:rPr>
              <a:t>all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00CC"/>
                </a:solidFill>
              </a:rPr>
              <a:t>possible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00CC"/>
                </a:solidFill>
              </a:rPr>
              <a:t>outcomes</a:t>
            </a:r>
            <a:r>
              <a:rPr lang="en-US" dirty="0" smtClean="0"/>
              <a:t> of a probability </a:t>
            </a:r>
            <a:r>
              <a:rPr lang="en-US" dirty="0" smtClean="0">
                <a:solidFill>
                  <a:srgbClr val="0000CC"/>
                </a:solidFill>
              </a:rPr>
              <a:t>experiment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 </a:t>
            </a:r>
            <a:r>
              <a:rPr lang="en-US" b="1" dirty="0" smtClean="0"/>
              <a:t>■ Independent Events :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Two events,</a:t>
            </a:r>
            <a:r>
              <a:rPr lang="en-US" b="1" dirty="0" smtClean="0"/>
              <a:t> </a:t>
            </a:r>
            <a:r>
              <a:rPr lang="en-US" b="1" dirty="0" smtClean="0">
                <a:solidFill>
                  <a:srgbClr val="0000CC"/>
                </a:solidFill>
              </a:rPr>
              <a:t>E1</a:t>
            </a:r>
            <a:r>
              <a:rPr lang="en-US" dirty="0" smtClean="0"/>
              <a:t> and</a:t>
            </a:r>
            <a:r>
              <a:rPr lang="en-US" b="1" dirty="0" smtClean="0"/>
              <a:t> </a:t>
            </a:r>
            <a:r>
              <a:rPr lang="en-US" b="1" dirty="0" smtClean="0">
                <a:solidFill>
                  <a:srgbClr val="0000CC"/>
                </a:solidFill>
              </a:rPr>
              <a:t>E2</a:t>
            </a:r>
            <a:r>
              <a:rPr lang="en-US" dirty="0" smtClean="0"/>
              <a:t>, are </a:t>
            </a:r>
            <a:r>
              <a:rPr lang="en-US" dirty="0" smtClean="0">
                <a:solidFill>
                  <a:srgbClr val="0000CC"/>
                </a:solidFill>
              </a:rPr>
              <a:t>independent</a:t>
            </a:r>
            <a:r>
              <a:rPr lang="en-US" dirty="0" smtClean="0"/>
              <a:t> if the fact that</a:t>
            </a:r>
            <a:r>
              <a:rPr lang="en-US" b="1" dirty="0" smtClean="0"/>
              <a:t> </a:t>
            </a:r>
            <a:r>
              <a:rPr lang="en-US" b="1" dirty="0" smtClean="0">
                <a:solidFill>
                  <a:srgbClr val="0000CC"/>
                </a:solidFill>
              </a:rPr>
              <a:t>E1</a:t>
            </a:r>
            <a:r>
              <a:rPr lang="en-US" dirty="0" smtClean="0"/>
              <a:t> occurs does </a:t>
            </a:r>
            <a:r>
              <a:rPr lang="en-US" dirty="0" smtClean="0">
                <a:solidFill>
                  <a:srgbClr val="0000CC"/>
                </a:solidFill>
              </a:rPr>
              <a:t>not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00CC"/>
                </a:solidFill>
              </a:rPr>
              <a:t>affect</a:t>
            </a:r>
            <a:r>
              <a:rPr lang="en-US" dirty="0" smtClean="0"/>
              <a:t> the probability of</a:t>
            </a:r>
            <a:r>
              <a:rPr lang="en-US" b="1" dirty="0" smtClean="0"/>
              <a:t> </a:t>
            </a:r>
            <a:r>
              <a:rPr lang="en-US" b="1" dirty="0" smtClean="0">
                <a:solidFill>
                  <a:srgbClr val="0000CC"/>
                </a:solidFill>
              </a:rPr>
              <a:t>E2</a:t>
            </a:r>
            <a:r>
              <a:rPr lang="en-US" dirty="0" smtClean="0"/>
              <a:t> occurring.</a:t>
            </a:r>
          </a:p>
          <a:p>
            <a:pPr>
              <a:buNone/>
            </a:pPr>
            <a:r>
              <a:rPr lang="en-US" dirty="0" smtClean="0"/>
              <a:t> </a:t>
            </a:r>
            <a:r>
              <a:rPr lang="en-US" b="1" dirty="0" smtClean="0"/>
              <a:t>■ Mutually Exclusive Events :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 Events </a:t>
            </a:r>
            <a:r>
              <a:rPr lang="en-US" b="1" dirty="0" smtClean="0">
                <a:solidFill>
                  <a:srgbClr val="0000CC"/>
                </a:solidFill>
              </a:rPr>
              <a:t>E1</a:t>
            </a:r>
            <a:r>
              <a:rPr lang="en-US" dirty="0" smtClean="0">
                <a:solidFill>
                  <a:srgbClr val="0000CC"/>
                </a:solidFill>
              </a:rPr>
              <a:t>, </a:t>
            </a:r>
            <a:r>
              <a:rPr lang="en-US" b="1" dirty="0" smtClean="0">
                <a:solidFill>
                  <a:srgbClr val="0000CC"/>
                </a:solidFill>
              </a:rPr>
              <a:t>E2</a:t>
            </a:r>
            <a:r>
              <a:rPr lang="en-US" dirty="0" smtClean="0">
                <a:solidFill>
                  <a:srgbClr val="0000CC"/>
                </a:solidFill>
              </a:rPr>
              <a:t>, ...,</a:t>
            </a:r>
            <a:r>
              <a:rPr lang="en-US" b="1" dirty="0" smtClean="0">
                <a:solidFill>
                  <a:srgbClr val="0000CC"/>
                </a:solidFill>
              </a:rPr>
              <a:t> En </a:t>
            </a:r>
            <a:r>
              <a:rPr lang="en-US" dirty="0" smtClean="0"/>
              <a:t>are said to be </a:t>
            </a:r>
            <a:r>
              <a:rPr lang="en-US" dirty="0" smtClean="0">
                <a:solidFill>
                  <a:srgbClr val="0000CC"/>
                </a:solidFill>
              </a:rPr>
              <a:t>mutually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00CC"/>
                </a:solidFill>
              </a:rPr>
              <a:t>exclusive</a:t>
            </a:r>
            <a:r>
              <a:rPr lang="en-US" dirty="0" smtClean="0"/>
              <a:t> if the </a:t>
            </a:r>
            <a:r>
              <a:rPr lang="en-US" dirty="0" smtClean="0">
                <a:solidFill>
                  <a:srgbClr val="0000CC"/>
                </a:solidFill>
              </a:rPr>
              <a:t>occurrence</a:t>
            </a:r>
            <a:r>
              <a:rPr lang="en-US" dirty="0" smtClean="0"/>
              <a:t> of any </a:t>
            </a:r>
            <a:r>
              <a:rPr lang="en-US" dirty="0" smtClean="0">
                <a:solidFill>
                  <a:srgbClr val="0000CC"/>
                </a:solidFill>
              </a:rPr>
              <a:t>one</a:t>
            </a:r>
            <a:r>
              <a:rPr lang="en-US" dirty="0" smtClean="0"/>
              <a:t> of them automatically </a:t>
            </a:r>
            <a:r>
              <a:rPr lang="en-US" dirty="0" smtClean="0">
                <a:solidFill>
                  <a:srgbClr val="0000CC"/>
                </a:solidFill>
              </a:rPr>
              <a:t>implies</a:t>
            </a:r>
            <a:r>
              <a:rPr lang="en-US" dirty="0" smtClean="0"/>
              <a:t> the </a:t>
            </a:r>
            <a:r>
              <a:rPr lang="en-US" dirty="0" smtClean="0">
                <a:solidFill>
                  <a:srgbClr val="0000CC"/>
                </a:solidFill>
              </a:rPr>
              <a:t>non-occurrence</a:t>
            </a:r>
            <a:r>
              <a:rPr lang="en-US" dirty="0" smtClean="0"/>
              <a:t> of the </a:t>
            </a:r>
            <a:r>
              <a:rPr lang="en-US" dirty="0" smtClean="0">
                <a:solidFill>
                  <a:srgbClr val="0000CC"/>
                </a:solidFill>
              </a:rPr>
              <a:t>remaining</a:t>
            </a:r>
            <a:r>
              <a:rPr lang="en-US" b="1" dirty="0" smtClean="0"/>
              <a:t> n − 1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00CC"/>
                </a:solidFill>
              </a:rPr>
              <a:t>events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 </a:t>
            </a:r>
            <a:r>
              <a:rPr lang="en-US" b="1" dirty="0" smtClean="0"/>
              <a:t>■ Disjoint Events :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 </a:t>
            </a:r>
            <a:r>
              <a:rPr lang="en-US" dirty="0" smtClean="0">
                <a:solidFill>
                  <a:srgbClr val="0000CC"/>
                </a:solidFill>
              </a:rPr>
              <a:t>Another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00CC"/>
                </a:solidFill>
              </a:rPr>
              <a:t>name</a:t>
            </a:r>
            <a:r>
              <a:rPr lang="en-US" dirty="0" smtClean="0"/>
              <a:t> for </a:t>
            </a:r>
            <a:r>
              <a:rPr lang="en-US" dirty="0" smtClean="0">
                <a:solidFill>
                  <a:srgbClr val="0000CC"/>
                </a:solidFill>
              </a:rPr>
              <a:t>mutually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00CC"/>
                </a:solidFill>
              </a:rPr>
              <a:t>exclusive</a:t>
            </a:r>
            <a:r>
              <a:rPr lang="en-US" dirty="0" smtClean="0"/>
              <a:t> events.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94360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b="1" dirty="0" smtClean="0"/>
              <a:t>■ </a:t>
            </a:r>
            <a:r>
              <a:rPr lang="en-US" b="1" dirty="0" smtClean="0">
                <a:solidFill>
                  <a:srgbClr val="C00000"/>
                </a:solidFill>
              </a:rPr>
              <a:t>Classical</a:t>
            </a:r>
            <a:r>
              <a:rPr lang="en-US" b="1" dirty="0" smtClean="0"/>
              <a:t> </a:t>
            </a:r>
            <a:r>
              <a:rPr lang="en-US" b="1" dirty="0" smtClean="0">
                <a:solidFill>
                  <a:srgbClr val="C00000"/>
                </a:solidFill>
              </a:rPr>
              <a:t>Probability</a:t>
            </a:r>
            <a:r>
              <a:rPr lang="en-US" b="1" dirty="0" smtClean="0"/>
              <a:t> :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Also called a </a:t>
            </a:r>
            <a:r>
              <a:rPr lang="en-US" dirty="0" smtClean="0">
                <a:solidFill>
                  <a:srgbClr val="0000CC"/>
                </a:solidFill>
              </a:rPr>
              <a:t>priori</a:t>
            </a:r>
            <a:r>
              <a:rPr lang="en-US" dirty="0" smtClean="0"/>
              <a:t> theory of </a:t>
            </a:r>
            <a:r>
              <a:rPr lang="en-US" dirty="0" smtClean="0">
                <a:solidFill>
                  <a:srgbClr val="0000CC"/>
                </a:solidFill>
              </a:rPr>
              <a:t>probability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The </a:t>
            </a:r>
            <a:r>
              <a:rPr lang="en-US" dirty="0" smtClean="0">
                <a:solidFill>
                  <a:srgbClr val="FF0000"/>
                </a:solidFill>
              </a:rPr>
              <a:t>probability</a:t>
            </a:r>
            <a:r>
              <a:rPr lang="en-US" dirty="0" smtClean="0"/>
              <a:t> of </a:t>
            </a:r>
            <a:r>
              <a:rPr lang="en-US" dirty="0" smtClean="0">
                <a:solidFill>
                  <a:srgbClr val="FF0000"/>
                </a:solidFill>
              </a:rPr>
              <a:t>event</a:t>
            </a:r>
            <a:r>
              <a:rPr lang="en-US" b="1" dirty="0" smtClean="0"/>
              <a:t> A</a:t>
            </a:r>
            <a:r>
              <a:rPr lang="en-US" dirty="0" smtClean="0"/>
              <a:t> = </a:t>
            </a:r>
            <a:r>
              <a:rPr lang="en-US" dirty="0" smtClean="0">
                <a:solidFill>
                  <a:srgbClr val="0000CC"/>
                </a:solidFill>
              </a:rPr>
              <a:t>no</a:t>
            </a:r>
            <a:r>
              <a:rPr lang="en-US" dirty="0" smtClean="0"/>
              <a:t> of </a:t>
            </a:r>
            <a:r>
              <a:rPr lang="en-US" dirty="0" smtClean="0">
                <a:solidFill>
                  <a:srgbClr val="0000CC"/>
                </a:solidFill>
              </a:rPr>
              <a:t>possible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00CC"/>
                </a:solidFill>
              </a:rPr>
              <a:t>outcomes</a:t>
            </a:r>
            <a:r>
              <a:rPr lang="en-US" b="1" dirty="0" smtClean="0"/>
              <a:t> f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C00000"/>
                </a:solidFill>
              </a:rPr>
              <a:t>divided</a:t>
            </a:r>
            <a:r>
              <a:rPr lang="en-US" dirty="0" smtClean="0"/>
              <a:t> by the </a:t>
            </a:r>
            <a:r>
              <a:rPr lang="en-US" dirty="0" smtClean="0">
                <a:solidFill>
                  <a:srgbClr val="0000CC"/>
                </a:solidFill>
              </a:rPr>
              <a:t>total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00CC"/>
                </a:solidFill>
              </a:rPr>
              <a:t>no</a:t>
            </a:r>
            <a:r>
              <a:rPr lang="en-US" dirty="0" smtClean="0"/>
              <a:t> of </a:t>
            </a:r>
            <a:r>
              <a:rPr lang="en-US" dirty="0" smtClean="0">
                <a:solidFill>
                  <a:srgbClr val="0000CC"/>
                </a:solidFill>
              </a:rPr>
              <a:t>possible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00CC"/>
                </a:solidFill>
              </a:rPr>
              <a:t>outcomes</a:t>
            </a:r>
            <a:r>
              <a:rPr lang="en-US" b="1" dirty="0" smtClean="0"/>
              <a:t> n</a:t>
            </a:r>
            <a:r>
              <a:rPr lang="en-US" dirty="0" smtClean="0"/>
              <a:t> ;</a:t>
            </a:r>
          </a:p>
          <a:p>
            <a:pPr>
              <a:buNone/>
            </a:pPr>
            <a:r>
              <a:rPr lang="en-US" dirty="0" err="1" smtClean="0"/>
              <a:t>ie</a:t>
            </a:r>
            <a:r>
              <a:rPr lang="en-US" dirty="0" smtClean="0"/>
              <a:t>.,</a:t>
            </a:r>
            <a:r>
              <a:rPr lang="en-US" b="1" dirty="0" smtClean="0"/>
              <a:t>  </a:t>
            </a:r>
            <a:r>
              <a:rPr lang="en-US" b="1" dirty="0" smtClean="0">
                <a:solidFill>
                  <a:srgbClr val="FF0000"/>
                </a:solidFill>
              </a:rPr>
              <a:t>       P(A) = f / n</a:t>
            </a:r>
            <a:endParaRPr lang="en-US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dirty="0" smtClean="0"/>
              <a:t>Assumption: All possible outcomes are equal likely.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b="1" dirty="0" smtClean="0"/>
              <a:t>■ </a:t>
            </a:r>
            <a:r>
              <a:rPr lang="en-US" b="1" dirty="0" smtClean="0">
                <a:solidFill>
                  <a:srgbClr val="C00000"/>
                </a:solidFill>
              </a:rPr>
              <a:t>Empirical</a:t>
            </a:r>
            <a:r>
              <a:rPr lang="en-US" b="1" dirty="0" smtClean="0"/>
              <a:t> </a:t>
            </a:r>
            <a:r>
              <a:rPr lang="en-US" b="1" dirty="0" smtClean="0">
                <a:solidFill>
                  <a:srgbClr val="C00000"/>
                </a:solidFill>
              </a:rPr>
              <a:t>Probability</a:t>
            </a:r>
            <a:r>
              <a:rPr lang="en-US" b="1" dirty="0" smtClean="0"/>
              <a:t> :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Determined </a:t>
            </a:r>
            <a:r>
              <a:rPr lang="en-US" dirty="0" smtClean="0">
                <a:solidFill>
                  <a:srgbClr val="0000CC"/>
                </a:solidFill>
              </a:rPr>
              <a:t>analytically</a:t>
            </a:r>
            <a:r>
              <a:rPr lang="en-US" dirty="0" smtClean="0"/>
              <a:t>, using </a:t>
            </a:r>
            <a:r>
              <a:rPr lang="en-US" dirty="0" smtClean="0">
                <a:solidFill>
                  <a:srgbClr val="0000CC"/>
                </a:solidFill>
              </a:rPr>
              <a:t>knowledge</a:t>
            </a:r>
            <a:r>
              <a:rPr lang="en-US" dirty="0" smtClean="0"/>
              <a:t> about the </a:t>
            </a:r>
            <a:r>
              <a:rPr lang="en-US" dirty="0" smtClean="0">
                <a:solidFill>
                  <a:srgbClr val="0000CC"/>
                </a:solidFill>
              </a:rPr>
              <a:t>nature</a:t>
            </a:r>
            <a:r>
              <a:rPr lang="en-US" dirty="0" smtClean="0"/>
              <a:t> of the </a:t>
            </a:r>
            <a:r>
              <a:rPr lang="en-US" dirty="0" smtClean="0">
                <a:solidFill>
                  <a:srgbClr val="0000CC"/>
                </a:solidFill>
              </a:rPr>
              <a:t>experiment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rather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than</a:t>
            </a:r>
            <a:r>
              <a:rPr lang="en-US" dirty="0" smtClean="0"/>
              <a:t> through </a:t>
            </a:r>
            <a:r>
              <a:rPr lang="en-US" dirty="0" smtClean="0">
                <a:solidFill>
                  <a:srgbClr val="0000CC"/>
                </a:solidFill>
              </a:rPr>
              <a:t>actual</a:t>
            </a:r>
            <a:r>
              <a:rPr lang="en-US" dirty="0" smtClean="0"/>
              <a:t> experimentation.</a:t>
            </a:r>
          </a:p>
          <a:p>
            <a:pPr>
              <a:buNone/>
            </a:pPr>
            <a:r>
              <a:rPr lang="en-US" dirty="0" smtClean="0"/>
              <a:t>  </a:t>
            </a:r>
          </a:p>
          <a:p>
            <a:pPr>
              <a:buNone/>
            </a:pPr>
            <a:r>
              <a:rPr lang="en-US" b="1" dirty="0" smtClean="0"/>
              <a:t>■ </a:t>
            </a:r>
            <a:r>
              <a:rPr lang="en-US" b="1" dirty="0" smtClean="0">
                <a:solidFill>
                  <a:srgbClr val="C00000"/>
                </a:solidFill>
              </a:rPr>
              <a:t>Conditional</a:t>
            </a:r>
            <a:r>
              <a:rPr lang="en-US" b="1" dirty="0" smtClean="0"/>
              <a:t> </a:t>
            </a:r>
            <a:r>
              <a:rPr lang="en-US" b="1" dirty="0" smtClean="0">
                <a:solidFill>
                  <a:srgbClr val="C00000"/>
                </a:solidFill>
              </a:rPr>
              <a:t>Probability</a:t>
            </a:r>
            <a:r>
              <a:rPr lang="en-US" b="1" dirty="0" smtClean="0"/>
              <a:t> :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The </a:t>
            </a:r>
            <a:r>
              <a:rPr lang="en-US" dirty="0" smtClean="0">
                <a:solidFill>
                  <a:srgbClr val="0000CC"/>
                </a:solidFill>
              </a:rPr>
              <a:t>probability</a:t>
            </a:r>
            <a:r>
              <a:rPr lang="en-US" dirty="0" smtClean="0"/>
              <a:t> of some </a:t>
            </a:r>
            <a:r>
              <a:rPr lang="en-US" dirty="0" smtClean="0">
                <a:solidFill>
                  <a:srgbClr val="0000CC"/>
                </a:solidFill>
              </a:rPr>
              <a:t>event</a:t>
            </a:r>
            <a:r>
              <a:rPr lang="en-US" b="1" dirty="0" smtClean="0"/>
              <a:t> A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0000CC"/>
                </a:solidFill>
              </a:rPr>
              <a:t>given</a:t>
            </a:r>
            <a:r>
              <a:rPr lang="en-US" dirty="0" smtClean="0"/>
              <a:t> the </a:t>
            </a:r>
            <a:r>
              <a:rPr lang="en-US" dirty="0" smtClean="0">
                <a:solidFill>
                  <a:srgbClr val="0000CC"/>
                </a:solidFill>
              </a:rPr>
              <a:t>occurrence</a:t>
            </a:r>
            <a:r>
              <a:rPr lang="en-US" dirty="0" smtClean="0"/>
              <a:t> of some </a:t>
            </a:r>
            <a:r>
              <a:rPr lang="en-US" dirty="0" smtClean="0">
                <a:solidFill>
                  <a:srgbClr val="0000CC"/>
                </a:solidFill>
              </a:rPr>
              <a:t>other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00CC"/>
                </a:solidFill>
              </a:rPr>
              <a:t>event</a:t>
            </a:r>
            <a:r>
              <a:rPr lang="en-US" b="1" dirty="0" smtClean="0"/>
              <a:t> B</a:t>
            </a:r>
            <a:r>
              <a:rPr lang="en-US" dirty="0" smtClean="0"/>
              <a:t>. Conditional probability is written</a:t>
            </a:r>
            <a:r>
              <a:rPr lang="en-US" b="1" dirty="0" smtClean="0"/>
              <a:t> </a:t>
            </a:r>
            <a:r>
              <a:rPr lang="en-US" b="1" dirty="0" smtClean="0">
                <a:solidFill>
                  <a:srgbClr val="FF0000"/>
                </a:solidFill>
              </a:rPr>
              <a:t>P(A|B)</a:t>
            </a:r>
            <a:r>
              <a:rPr lang="en-US" dirty="0" smtClean="0"/>
              <a:t>, and read as "</a:t>
            </a:r>
            <a:r>
              <a:rPr lang="en-US" dirty="0" smtClean="0">
                <a:solidFill>
                  <a:srgbClr val="0000CC"/>
                </a:solidFill>
              </a:rPr>
              <a:t>the </a:t>
            </a:r>
            <a:r>
              <a:rPr lang="en-US" dirty="0" smtClean="0">
                <a:solidFill>
                  <a:srgbClr val="FF0000"/>
                </a:solidFill>
              </a:rPr>
              <a:t>probability of</a:t>
            </a:r>
            <a:r>
              <a:rPr lang="en-US" b="1" dirty="0" smtClean="0">
                <a:solidFill>
                  <a:srgbClr val="FF0000"/>
                </a:solidFill>
              </a:rPr>
              <a:t>  </a:t>
            </a:r>
            <a:r>
              <a:rPr lang="en-US" b="1" dirty="0" smtClean="0">
                <a:solidFill>
                  <a:srgbClr val="0000CC"/>
                </a:solidFill>
              </a:rPr>
              <a:t>A</a:t>
            </a:r>
            <a:r>
              <a:rPr lang="en-US" dirty="0" smtClean="0">
                <a:solidFill>
                  <a:srgbClr val="FF0000"/>
                </a:solidFill>
              </a:rPr>
              <a:t>, given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rgbClr val="0000CC"/>
                </a:solidFill>
              </a:rPr>
              <a:t>B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0000CC"/>
                </a:solidFill>
              </a:rPr>
              <a:t>".</a:t>
            </a:r>
          </a:p>
          <a:p>
            <a:pPr>
              <a:buNone/>
            </a:pPr>
            <a:r>
              <a:rPr lang="en-US" dirty="0" smtClean="0"/>
              <a:t>  </a:t>
            </a:r>
          </a:p>
          <a:p>
            <a:pPr>
              <a:buNone/>
            </a:pPr>
            <a:r>
              <a:rPr lang="en-US" b="1" dirty="0" smtClean="0"/>
              <a:t>■ </a:t>
            </a:r>
            <a:r>
              <a:rPr lang="en-US" b="1" dirty="0" smtClean="0">
                <a:solidFill>
                  <a:srgbClr val="C00000"/>
                </a:solidFill>
              </a:rPr>
              <a:t>Joint</a:t>
            </a:r>
            <a:r>
              <a:rPr lang="en-US" b="1" dirty="0" smtClean="0"/>
              <a:t> </a:t>
            </a:r>
            <a:r>
              <a:rPr lang="en-US" b="1" dirty="0" smtClean="0">
                <a:solidFill>
                  <a:srgbClr val="C00000"/>
                </a:solidFill>
              </a:rPr>
              <a:t>probability</a:t>
            </a:r>
            <a:r>
              <a:rPr lang="en-US" b="1" dirty="0" smtClean="0"/>
              <a:t> :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The </a:t>
            </a:r>
            <a:r>
              <a:rPr lang="en-US" dirty="0" smtClean="0">
                <a:solidFill>
                  <a:srgbClr val="0000CC"/>
                </a:solidFill>
              </a:rPr>
              <a:t>probability</a:t>
            </a:r>
            <a:r>
              <a:rPr lang="en-US" dirty="0" smtClean="0"/>
              <a:t> of </a:t>
            </a:r>
            <a:r>
              <a:rPr lang="en-US" dirty="0" smtClean="0">
                <a:solidFill>
                  <a:srgbClr val="FF0000"/>
                </a:solidFill>
              </a:rPr>
              <a:t>two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events</a:t>
            </a:r>
            <a:r>
              <a:rPr lang="en-US" dirty="0" smtClean="0"/>
              <a:t> in </a:t>
            </a:r>
            <a:r>
              <a:rPr lang="en-US" dirty="0" smtClean="0">
                <a:solidFill>
                  <a:srgbClr val="FF0000"/>
                </a:solidFill>
              </a:rPr>
              <a:t>conjunction</a:t>
            </a:r>
            <a:r>
              <a:rPr lang="en-US" dirty="0" smtClean="0"/>
              <a:t>. It is the </a:t>
            </a:r>
            <a:r>
              <a:rPr lang="en-US" dirty="0" smtClean="0">
                <a:solidFill>
                  <a:srgbClr val="0000CC"/>
                </a:solidFill>
              </a:rPr>
              <a:t>probability</a:t>
            </a:r>
            <a:r>
              <a:rPr lang="en-US" dirty="0" smtClean="0"/>
              <a:t> of </a:t>
            </a:r>
            <a:r>
              <a:rPr lang="en-US" dirty="0" smtClean="0">
                <a:solidFill>
                  <a:srgbClr val="FF0000"/>
                </a:solidFill>
              </a:rPr>
              <a:t>both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00CC"/>
                </a:solidFill>
              </a:rPr>
              <a:t>events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00CC"/>
                </a:solidFill>
              </a:rPr>
              <a:t>together</a:t>
            </a:r>
            <a:r>
              <a:rPr lang="en-US" dirty="0" smtClean="0"/>
              <a:t>. The joint probability of</a:t>
            </a:r>
            <a:r>
              <a:rPr lang="en-US" b="1" dirty="0" smtClean="0"/>
              <a:t> A</a:t>
            </a:r>
            <a:r>
              <a:rPr lang="en-US" dirty="0" smtClean="0"/>
              <a:t> and</a:t>
            </a:r>
            <a:r>
              <a:rPr lang="en-US" b="1" dirty="0" smtClean="0"/>
              <a:t> B</a:t>
            </a:r>
            <a:r>
              <a:rPr lang="en-US" dirty="0" smtClean="0"/>
              <a:t> is written</a:t>
            </a:r>
            <a:r>
              <a:rPr lang="en-US" b="1" dirty="0" smtClean="0"/>
              <a:t> </a:t>
            </a:r>
            <a:r>
              <a:rPr lang="en-US" b="1" dirty="0" smtClean="0">
                <a:solidFill>
                  <a:srgbClr val="FF0000"/>
                </a:solidFill>
              </a:rPr>
              <a:t>P(A ∩ B)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; also written as</a:t>
            </a:r>
            <a:r>
              <a:rPr lang="en-US" b="1" dirty="0" smtClean="0"/>
              <a:t> </a:t>
            </a:r>
            <a:r>
              <a:rPr lang="en-US" b="1" dirty="0" smtClean="0">
                <a:solidFill>
                  <a:srgbClr val="FF0000"/>
                </a:solidFill>
              </a:rPr>
              <a:t>P(A, B)</a:t>
            </a:r>
            <a:r>
              <a:rPr lang="en-US" dirty="0" smtClean="0">
                <a:solidFill>
                  <a:srgbClr val="FF0000"/>
                </a:solidFill>
              </a:rPr>
              <a:t>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04800"/>
            <a:ext cx="8534400" cy="25146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smtClean="0"/>
              <a:t> </a:t>
            </a:r>
            <a:r>
              <a:rPr lang="en-US" b="1" dirty="0" smtClean="0"/>
              <a:t>■ </a:t>
            </a:r>
            <a:r>
              <a:rPr lang="en-US" b="1" dirty="0" smtClean="0">
                <a:solidFill>
                  <a:srgbClr val="C00000"/>
                </a:solidFill>
              </a:rPr>
              <a:t>Example</a:t>
            </a:r>
            <a:r>
              <a:rPr lang="en-US" b="1" dirty="0" smtClean="0"/>
              <a:t> </a:t>
            </a:r>
            <a:r>
              <a:rPr lang="en-US" b="1" dirty="0" smtClean="0">
                <a:solidFill>
                  <a:srgbClr val="C00000"/>
                </a:solidFill>
              </a:rPr>
              <a:t>1</a:t>
            </a:r>
            <a:endParaRPr lang="en-US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en-US" b="1" dirty="0" smtClean="0"/>
              <a:t>Sample Space - </a:t>
            </a:r>
            <a:r>
              <a:rPr lang="en-US" b="1" dirty="0" smtClean="0">
                <a:solidFill>
                  <a:srgbClr val="0000CC"/>
                </a:solidFill>
              </a:rPr>
              <a:t>Rolling two dice</a:t>
            </a:r>
            <a:endParaRPr lang="en-US" dirty="0" smtClean="0">
              <a:solidFill>
                <a:srgbClr val="0000CC"/>
              </a:solidFill>
            </a:endParaRPr>
          </a:p>
          <a:p>
            <a:pPr>
              <a:buNone/>
            </a:pPr>
            <a:r>
              <a:rPr lang="en-US" dirty="0" smtClean="0"/>
              <a:t>The </a:t>
            </a:r>
            <a:r>
              <a:rPr lang="en-US" dirty="0" smtClean="0">
                <a:solidFill>
                  <a:srgbClr val="FF0000"/>
                </a:solidFill>
              </a:rPr>
              <a:t>sums</a:t>
            </a:r>
            <a:r>
              <a:rPr lang="en-US" dirty="0" smtClean="0"/>
              <a:t> can be</a:t>
            </a:r>
            <a:r>
              <a:rPr lang="en-US" b="1" dirty="0" smtClean="0"/>
              <a:t> { 2, 3, 4, 5, 6, 7, 8, 9, 10, 11, 12 }.</a:t>
            </a:r>
            <a:endParaRPr lang="en-US" dirty="0" smtClean="0"/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Note</a:t>
            </a:r>
            <a:r>
              <a:rPr lang="en-US" dirty="0" smtClean="0"/>
              <a:t> that </a:t>
            </a:r>
            <a:r>
              <a:rPr lang="en-US" dirty="0" smtClean="0">
                <a:solidFill>
                  <a:srgbClr val="0000CC"/>
                </a:solidFill>
              </a:rPr>
              <a:t>each of these are not equally likely</a:t>
            </a:r>
            <a:r>
              <a:rPr lang="en-US" dirty="0" smtClean="0"/>
              <a:t>. </a:t>
            </a:r>
          </a:p>
          <a:p>
            <a:pPr>
              <a:buNone/>
            </a:pPr>
            <a:r>
              <a:rPr lang="en-US" dirty="0" smtClean="0"/>
              <a:t>The only way to get a sum</a:t>
            </a:r>
            <a:r>
              <a:rPr lang="en-US" b="1" dirty="0" smtClean="0"/>
              <a:t> 2</a:t>
            </a:r>
            <a:r>
              <a:rPr lang="en-US" dirty="0" smtClean="0"/>
              <a:t> is to roll a</a:t>
            </a:r>
            <a:r>
              <a:rPr lang="en-US" b="1" dirty="0" smtClean="0"/>
              <a:t> 1</a:t>
            </a:r>
            <a:r>
              <a:rPr lang="en-US" dirty="0" smtClean="0"/>
              <a:t> on both dice, but can get a sum</a:t>
            </a:r>
            <a:r>
              <a:rPr lang="en-US" b="1" dirty="0" smtClean="0"/>
              <a:t> 4</a:t>
            </a:r>
            <a:r>
              <a:rPr lang="en-US" dirty="0" smtClean="0"/>
              <a:t> by rolling out comes as</a:t>
            </a:r>
            <a:r>
              <a:rPr lang="en-US" b="1" dirty="0" smtClean="0"/>
              <a:t> (1,3), (2,2), or (3,1)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Table below illustrates a sample space for the sum obtain.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2743200"/>
            <a:ext cx="82296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7150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b="1" dirty="0" smtClean="0"/>
              <a:t>■ </a:t>
            </a:r>
            <a:r>
              <a:rPr lang="en-US" b="1" dirty="0" smtClean="0">
                <a:solidFill>
                  <a:srgbClr val="C00000"/>
                </a:solidFill>
              </a:rPr>
              <a:t>Example</a:t>
            </a:r>
            <a:r>
              <a:rPr lang="en-US" b="1" dirty="0" smtClean="0"/>
              <a:t> </a:t>
            </a:r>
            <a:r>
              <a:rPr lang="en-US" b="1" dirty="0" smtClean="0">
                <a:solidFill>
                  <a:srgbClr val="C00000"/>
                </a:solidFill>
              </a:rPr>
              <a:t>2</a:t>
            </a:r>
            <a:endParaRPr lang="en-US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en-US" b="1" dirty="0" smtClean="0"/>
              <a:t>Mutually Exclusive Events (disjoint) :</a:t>
            </a:r>
          </a:p>
          <a:p>
            <a:pPr>
              <a:buNone/>
            </a:pPr>
            <a:r>
              <a:rPr lang="en-US" dirty="0" smtClean="0"/>
              <a:t> means </a:t>
            </a:r>
            <a:r>
              <a:rPr lang="en-US" dirty="0" smtClean="0">
                <a:solidFill>
                  <a:srgbClr val="0000CC"/>
                </a:solidFill>
              </a:rPr>
              <a:t>nothing</a:t>
            </a:r>
            <a:r>
              <a:rPr lang="en-US" dirty="0" smtClean="0"/>
              <a:t> in </a:t>
            </a:r>
            <a:r>
              <a:rPr lang="en-US" dirty="0" smtClean="0">
                <a:solidFill>
                  <a:srgbClr val="0000CC"/>
                </a:solidFill>
              </a:rPr>
              <a:t>common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>
                <a:solidFill>
                  <a:srgbClr val="0000CC"/>
                </a:solidFill>
              </a:rPr>
              <a:t>Two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00CC"/>
                </a:solidFill>
              </a:rPr>
              <a:t>events</a:t>
            </a:r>
            <a:r>
              <a:rPr lang="en-US" dirty="0" smtClean="0"/>
              <a:t> are </a:t>
            </a:r>
            <a:r>
              <a:rPr lang="en-US" dirty="0" smtClean="0">
                <a:solidFill>
                  <a:srgbClr val="0000CC"/>
                </a:solidFill>
              </a:rPr>
              <a:t>mutually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00CC"/>
                </a:solidFill>
              </a:rPr>
              <a:t>exclusive</a:t>
            </a:r>
            <a:r>
              <a:rPr lang="en-US" dirty="0" smtClean="0"/>
              <a:t> if they </a:t>
            </a:r>
            <a:r>
              <a:rPr lang="en-US" dirty="0" smtClean="0">
                <a:solidFill>
                  <a:srgbClr val="0000CC"/>
                </a:solidFill>
              </a:rPr>
              <a:t>cannot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00CC"/>
                </a:solidFill>
              </a:rPr>
              <a:t>occur</a:t>
            </a:r>
            <a:r>
              <a:rPr lang="en-US" dirty="0" smtClean="0"/>
              <a:t> at the </a:t>
            </a:r>
            <a:r>
              <a:rPr lang="en-US" dirty="0" smtClean="0">
                <a:solidFill>
                  <a:srgbClr val="0000CC"/>
                </a:solidFill>
              </a:rPr>
              <a:t>same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00CC"/>
                </a:solidFill>
              </a:rPr>
              <a:t>time</a:t>
            </a:r>
            <a:r>
              <a:rPr lang="en-US" dirty="0" smtClean="0"/>
              <a:t>.</a:t>
            </a:r>
          </a:p>
          <a:p>
            <a:pPr marL="514350" indent="-514350">
              <a:buAutoNum type="alphaLcParenBoth"/>
            </a:pPr>
            <a:r>
              <a:rPr lang="en-US" dirty="0" smtClean="0"/>
              <a:t>If two events are </a:t>
            </a:r>
            <a:r>
              <a:rPr lang="en-US" dirty="0" smtClean="0">
                <a:solidFill>
                  <a:srgbClr val="0000CC"/>
                </a:solidFill>
              </a:rPr>
              <a:t>mutually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00CC"/>
                </a:solidFill>
              </a:rPr>
              <a:t>exclusive</a:t>
            </a:r>
            <a:r>
              <a:rPr lang="en-US" dirty="0" smtClean="0"/>
              <a:t>,</a:t>
            </a:r>
          </a:p>
          <a:p>
            <a:pPr marL="514350" indent="-514350">
              <a:buNone/>
            </a:pPr>
            <a:r>
              <a:rPr lang="en-US" dirty="0" smtClean="0"/>
              <a:t>        then probability of both occurring at same time is</a:t>
            </a:r>
            <a:r>
              <a:rPr lang="en-US" b="1" dirty="0" smtClean="0"/>
              <a:t>          	</a:t>
            </a:r>
            <a:r>
              <a:rPr lang="en-US" b="1" dirty="0" smtClean="0">
                <a:solidFill>
                  <a:srgbClr val="FF0000"/>
                </a:solidFill>
              </a:rPr>
              <a:t>P(A and B) = 0</a:t>
            </a:r>
            <a:endParaRPr lang="en-US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dirty="0" smtClean="0"/>
              <a:t>(b)     If two events are </a:t>
            </a:r>
            <a:r>
              <a:rPr lang="en-US" dirty="0" smtClean="0">
                <a:solidFill>
                  <a:srgbClr val="0000CC"/>
                </a:solidFill>
              </a:rPr>
              <a:t>mutually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00CC"/>
                </a:solidFill>
              </a:rPr>
              <a:t>exclusive</a:t>
            </a:r>
            <a:r>
              <a:rPr lang="en-US" dirty="0" smtClean="0"/>
              <a:t> ,</a:t>
            </a:r>
          </a:p>
          <a:p>
            <a:pPr>
              <a:buNone/>
            </a:pPr>
            <a:r>
              <a:rPr lang="en-US" dirty="0" smtClean="0"/>
              <a:t>         then the probability of either occurring is                    </a:t>
            </a:r>
            <a:r>
              <a:rPr lang="en-US" b="1" dirty="0" smtClean="0"/>
              <a:t> 	</a:t>
            </a:r>
            <a:r>
              <a:rPr lang="en-US" b="1" dirty="0" smtClean="0">
                <a:solidFill>
                  <a:srgbClr val="FF0000"/>
                </a:solidFill>
              </a:rPr>
              <a:t>P(A or B) = P(A) + P(B)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 Given</a:t>
            </a:r>
            <a:r>
              <a:rPr lang="en-US" b="1" dirty="0" smtClean="0"/>
              <a:t> P(A)= 0.20, P(B)= 0.70</a:t>
            </a:r>
            <a:r>
              <a:rPr lang="en-US" dirty="0" smtClean="0"/>
              <a:t>, where</a:t>
            </a:r>
            <a:r>
              <a:rPr lang="en-US" b="1" dirty="0" smtClean="0"/>
              <a:t> A</a:t>
            </a:r>
            <a:r>
              <a:rPr lang="en-US" dirty="0" smtClean="0"/>
              <a:t> and</a:t>
            </a:r>
            <a:r>
              <a:rPr lang="en-US" b="1" dirty="0" smtClean="0"/>
              <a:t> B</a:t>
            </a:r>
            <a:r>
              <a:rPr lang="en-US" dirty="0" smtClean="0"/>
              <a:t> are disjoint</a:t>
            </a:r>
          </a:p>
          <a:p>
            <a:pPr>
              <a:buNone/>
            </a:pPr>
            <a:r>
              <a:rPr lang="en-US" dirty="0" smtClean="0"/>
              <a:t>     then  </a:t>
            </a:r>
            <a:r>
              <a:rPr lang="en-US" b="1" dirty="0" smtClean="0"/>
              <a:t>P(A and B) = </a:t>
            </a:r>
            <a:r>
              <a:rPr lang="en-US" b="1" dirty="0" smtClean="0"/>
              <a:t>0</a:t>
            </a:r>
          </a:p>
          <a:p>
            <a:pPr>
              <a:buNone/>
            </a:pPr>
            <a:r>
              <a:rPr lang="en-US" b="1" dirty="0" smtClean="0"/>
              <a:t> </a:t>
            </a:r>
            <a:r>
              <a:rPr lang="en-US" b="1" dirty="0" smtClean="0"/>
              <a:t>     and </a:t>
            </a:r>
            <a:r>
              <a:rPr lang="en-US" b="1" dirty="0" smtClean="0"/>
              <a:t>P(A </a:t>
            </a:r>
            <a:r>
              <a:rPr lang="en-US" b="1" dirty="0" smtClean="0"/>
              <a:t>or B</a:t>
            </a:r>
            <a:r>
              <a:rPr lang="en-US" b="1" dirty="0" smtClean="0"/>
              <a:t>) = </a:t>
            </a:r>
            <a:r>
              <a:rPr lang="en-US" b="1" dirty="0" smtClean="0"/>
              <a:t>0.90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</a:t>
            </a:r>
            <a:endParaRPr lang="en-US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533400"/>
            <a:ext cx="8610600" cy="134112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The table below indicates </a:t>
            </a:r>
            <a:r>
              <a:rPr lang="en-US" dirty="0" smtClean="0">
                <a:solidFill>
                  <a:srgbClr val="FF0000"/>
                </a:solidFill>
              </a:rPr>
              <a:t>intersections</a:t>
            </a:r>
            <a:r>
              <a:rPr lang="en-US" dirty="0" smtClean="0"/>
              <a:t> </a:t>
            </a:r>
            <a:r>
              <a:rPr lang="en-US" dirty="0" err="1" smtClean="0"/>
              <a:t>ie</a:t>
            </a:r>
            <a:r>
              <a:rPr lang="en-US" dirty="0" smtClean="0"/>
              <a:t>. </a:t>
            </a:r>
            <a:r>
              <a:rPr lang="en-US" b="1" dirty="0" smtClean="0"/>
              <a:t>"</a:t>
            </a:r>
            <a:r>
              <a:rPr lang="en-US" b="1" dirty="0" smtClean="0">
                <a:solidFill>
                  <a:srgbClr val="FF0000"/>
                </a:solidFill>
              </a:rPr>
              <a:t>and</a:t>
            </a:r>
            <a:r>
              <a:rPr lang="en-US" b="1" dirty="0" smtClean="0"/>
              <a:t>“  </a:t>
            </a:r>
            <a:r>
              <a:rPr lang="en-US" dirty="0" smtClean="0"/>
              <a:t>of each </a:t>
            </a:r>
            <a:r>
              <a:rPr lang="en-US" dirty="0" smtClean="0">
                <a:solidFill>
                  <a:srgbClr val="0000CC"/>
                </a:solidFill>
              </a:rPr>
              <a:t>pair</a:t>
            </a:r>
            <a:r>
              <a:rPr lang="en-US" dirty="0" smtClean="0"/>
              <a:t> of </a:t>
            </a:r>
            <a:r>
              <a:rPr lang="en-US" dirty="0" smtClean="0">
                <a:solidFill>
                  <a:srgbClr val="0000CC"/>
                </a:solidFill>
              </a:rPr>
              <a:t>events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 "</a:t>
            </a:r>
            <a:r>
              <a:rPr lang="en-US" dirty="0" smtClean="0">
                <a:solidFill>
                  <a:srgbClr val="FF0000"/>
                </a:solidFill>
              </a:rPr>
              <a:t>Marginal</a:t>
            </a:r>
            <a:r>
              <a:rPr lang="en-US" dirty="0" smtClean="0"/>
              <a:t>" means </a:t>
            </a:r>
            <a:r>
              <a:rPr lang="en-US" dirty="0" smtClean="0">
                <a:solidFill>
                  <a:srgbClr val="FF0000"/>
                </a:solidFill>
              </a:rPr>
              <a:t>total</a:t>
            </a:r>
            <a:r>
              <a:rPr lang="en-US" dirty="0" smtClean="0"/>
              <a:t>; the </a:t>
            </a:r>
            <a:r>
              <a:rPr lang="en-US" dirty="0" smtClean="0">
                <a:solidFill>
                  <a:srgbClr val="0000CC"/>
                </a:solidFill>
              </a:rPr>
              <a:t>values</a:t>
            </a:r>
            <a:r>
              <a:rPr lang="en-US" dirty="0" smtClean="0"/>
              <a:t> in </a:t>
            </a:r>
            <a:r>
              <a:rPr lang="en-US" dirty="0" smtClean="0">
                <a:solidFill>
                  <a:srgbClr val="0000CC"/>
                </a:solidFill>
              </a:rPr>
              <a:t>bold</a:t>
            </a:r>
            <a:r>
              <a:rPr lang="en-US" dirty="0" smtClean="0"/>
              <a:t> means </a:t>
            </a:r>
            <a:r>
              <a:rPr lang="en-US" dirty="0" smtClean="0">
                <a:solidFill>
                  <a:srgbClr val="0000CC"/>
                </a:solidFill>
              </a:rPr>
              <a:t>given</a:t>
            </a:r>
            <a:r>
              <a:rPr lang="en-US" dirty="0" smtClean="0"/>
              <a:t>; the rest of the values are obtained by addition and subtraction.</a:t>
            </a:r>
          </a:p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1905000"/>
            <a:ext cx="8153400" cy="460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457200"/>
            <a:ext cx="8763000" cy="5867400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sz="2800" b="1" dirty="0" smtClean="0">
                <a:solidFill>
                  <a:srgbClr val="C00000"/>
                </a:solidFill>
              </a:rPr>
              <a:t>       Permutation</a:t>
            </a:r>
            <a:endParaRPr lang="en-US" sz="2800" dirty="0" smtClean="0">
              <a:solidFill>
                <a:srgbClr val="C00000"/>
              </a:solidFill>
            </a:endParaRPr>
          </a:p>
          <a:p>
            <a:r>
              <a:rPr lang="en-US" dirty="0" smtClean="0"/>
              <a:t>The </a:t>
            </a:r>
            <a:r>
              <a:rPr lang="en-US" dirty="0" smtClean="0">
                <a:solidFill>
                  <a:srgbClr val="FF0000"/>
                </a:solidFill>
              </a:rPr>
              <a:t>permutation</a:t>
            </a:r>
            <a:r>
              <a:rPr lang="en-US" dirty="0" smtClean="0"/>
              <a:t> is </a:t>
            </a:r>
            <a:r>
              <a:rPr lang="en-US" dirty="0" smtClean="0">
                <a:solidFill>
                  <a:srgbClr val="0000CC"/>
                </a:solidFill>
              </a:rPr>
              <a:t>arranging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00CC"/>
                </a:solidFill>
              </a:rPr>
              <a:t>elements</a:t>
            </a:r>
            <a:r>
              <a:rPr lang="en-US" dirty="0" smtClean="0"/>
              <a:t> (objects or symbols) into</a:t>
            </a:r>
          </a:p>
          <a:p>
            <a:pPr>
              <a:buNone/>
            </a:pPr>
            <a:r>
              <a:rPr lang="en-US" dirty="0" smtClean="0"/>
              <a:t>distinguishable </a:t>
            </a:r>
            <a:r>
              <a:rPr lang="en-US" dirty="0" smtClean="0">
                <a:solidFill>
                  <a:srgbClr val="0000CC"/>
                </a:solidFill>
              </a:rPr>
              <a:t>sequences</a:t>
            </a:r>
            <a:r>
              <a:rPr lang="en-US" dirty="0" smtClean="0"/>
              <a:t>. </a:t>
            </a:r>
            <a:r>
              <a:rPr lang="en-US" i="1" dirty="0" smtClean="0"/>
              <a:t>The </a:t>
            </a:r>
            <a:r>
              <a:rPr lang="en-US" b="1" i="1" dirty="0" smtClean="0">
                <a:solidFill>
                  <a:srgbClr val="0000CC"/>
                </a:solidFill>
              </a:rPr>
              <a:t>ordering</a:t>
            </a:r>
            <a:r>
              <a:rPr lang="en-US" i="1" dirty="0" smtClean="0"/>
              <a:t> of the </a:t>
            </a:r>
            <a:r>
              <a:rPr lang="en-US" i="1" dirty="0" smtClean="0">
                <a:solidFill>
                  <a:srgbClr val="0000CC"/>
                </a:solidFill>
              </a:rPr>
              <a:t>elements</a:t>
            </a:r>
            <a:r>
              <a:rPr lang="en-US" i="1" dirty="0" smtClean="0"/>
              <a:t> is </a:t>
            </a:r>
            <a:r>
              <a:rPr lang="en-US" b="1" i="1" dirty="0" smtClean="0">
                <a:solidFill>
                  <a:srgbClr val="0000CC"/>
                </a:solidFill>
              </a:rPr>
              <a:t>important</a:t>
            </a:r>
            <a:r>
              <a:rPr lang="en-US" dirty="0" smtClean="0"/>
              <a:t>.</a:t>
            </a:r>
          </a:p>
          <a:p>
            <a:r>
              <a:rPr lang="en-US" dirty="0" smtClean="0"/>
              <a:t>Each </a:t>
            </a:r>
            <a:r>
              <a:rPr lang="en-US" dirty="0" smtClean="0">
                <a:solidFill>
                  <a:srgbClr val="0000CC"/>
                </a:solidFill>
              </a:rPr>
              <a:t>unique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00CC"/>
                </a:solidFill>
              </a:rPr>
              <a:t>ordering</a:t>
            </a:r>
            <a:r>
              <a:rPr lang="en-US" dirty="0" smtClean="0"/>
              <a:t> is a </a:t>
            </a:r>
            <a:r>
              <a:rPr lang="en-US" dirty="0" smtClean="0">
                <a:solidFill>
                  <a:srgbClr val="FF0000"/>
                </a:solidFill>
              </a:rPr>
              <a:t>permutation</a:t>
            </a:r>
            <a:r>
              <a:rPr lang="en-US" dirty="0" smtClean="0"/>
              <a:t>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Number</a:t>
            </a:r>
            <a:r>
              <a:rPr lang="en-US" dirty="0" smtClean="0"/>
              <a:t> of </a:t>
            </a:r>
            <a:r>
              <a:rPr lang="en-US" dirty="0" smtClean="0">
                <a:solidFill>
                  <a:srgbClr val="FF0000"/>
                </a:solidFill>
              </a:rPr>
              <a:t>permutations</a:t>
            </a:r>
            <a:r>
              <a:rPr lang="en-US" dirty="0" smtClean="0"/>
              <a:t> of ‘</a:t>
            </a:r>
            <a:r>
              <a:rPr lang="en-US" b="1" dirty="0" smtClean="0"/>
              <a:t> n</a:t>
            </a:r>
            <a:r>
              <a:rPr lang="en-US" dirty="0" smtClean="0"/>
              <a:t> ’ </a:t>
            </a:r>
            <a:r>
              <a:rPr lang="en-US" dirty="0" smtClean="0">
                <a:solidFill>
                  <a:srgbClr val="FF0000"/>
                </a:solidFill>
              </a:rPr>
              <a:t>different things </a:t>
            </a:r>
            <a:r>
              <a:rPr lang="en-US" dirty="0" smtClean="0">
                <a:solidFill>
                  <a:srgbClr val="0000CC"/>
                </a:solidFill>
              </a:rPr>
              <a:t>taken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‘</a:t>
            </a:r>
            <a:r>
              <a:rPr lang="en-US" b="1" dirty="0" smtClean="0"/>
              <a:t> r</a:t>
            </a:r>
            <a:r>
              <a:rPr lang="en-US" dirty="0" smtClean="0"/>
              <a:t> ’ </a:t>
            </a:r>
            <a:r>
              <a:rPr lang="en-US" dirty="0" smtClean="0">
                <a:solidFill>
                  <a:srgbClr val="0000CC"/>
                </a:solidFill>
              </a:rPr>
              <a:t>at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00CC"/>
                </a:solidFill>
              </a:rPr>
              <a:t>a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00CC"/>
                </a:solidFill>
              </a:rPr>
              <a:t>time</a:t>
            </a:r>
            <a:r>
              <a:rPr lang="en-US" dirty="0" smtClean="0"/>
              <a:t> is given by: 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 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b="1" dirty="0" smtClean="0">
                <a:solidFill>
                  <a:srgbClr val="C00000"/>
                </a:solidFill>
              </a:rPr>
              <a:t>Example 4</a:t>
            </a:r>
            <a:endParaRPr lang="en-US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en-US" dirty="0" smtClean="0"/>
              <a:t>Consider a </a:t>
            </a:r>
            <a:r>
              <a:rPr lang="en-US" dirty="0" smtClean="0">
                <a:solidFill>
                  <a:srgbClr val="0000CC"/>
                </a:solidFill>
              </a:rPr>
              <a:t>total</a:t>
            </a:r>
            <a:r>
              <a:rPr lang="en-US" dirty="0" smtClean="0"/>
              <a:t> of</a:t>
            </a:r>
            <a:r>
              <a:rPr lang="en-US" b="1" dirty="0" smtClean="0"/>
              <a:t> </a:t>
            </a:r>
            <a:r>
              <a:rPr lang="en-US" b="1" dirty="0" smtClean="0">
                <a:solidFill>
                  <a:srgbClr val="0000CC"/>
                </a:solidFill>
              </a:rPr>
              <a:t>10</a:t>
            </a:r>
            <a:r>
              <a:rPr lang="en-US" dirty="0" smtClean="0"/>
              <a:t> elements, say integers</a:t>
            </a:r>
            <a:r>
              <a:rPr lang="en-US" b="1" dirty="0" smtClean="0"/>
              <a:t> {1, 2, ..., 10}.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A </a:t>
            </a:r>
            <a:r>
              <a:rPr lang="en-US" dirty="0" smtClean="0">
                <a:solidFill>
                  <a:srgbClr val="0000CC"/>
                </a:solidFill>
              </a:rPr>
              <a:t>permutation</a:t>
            </a:r>
            <a:r>
              <a:rPr lang="en-US" dirty="0" smtClean="0"/>
              <a:t> of</a:t>
            </a:r>
            <a:r>
              <a:rPr lang="en-US" b="1" dirty="0" smtClean="0"/>
              <a:t> </a:t>
            </a:r>
            <a:r>
              <a:rPr lang="en-US" b="1" dirty="0" smtClean="0">
                <a:solidFill>
                  <a:srgbClr val="0000CC"/>
                </a:solidFill>
              </a:rPr>
              <a:t>3</a:t>
            </a:r>
            <a:r>
              <a:rPr lang="en-US" dirty="0" smtClean="0"/>
              <a:t> elements from this set is</a:t>
            </a:r>
            <a:r>
              <a:rPr lang="en-US" b="1" dirty="0" smtClean="0"/>
              <a:t> (5, 3, 4)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Here</a:t>
            </a:r>
            <a:r>
              <a:rPr lang="en-US" b="1" dirty="0" smtClean="0"/>
              <a:t> </a:t>
            </a:r>
            <a:r>
              <a:rPr lang="en-US" b="1" dirty="0" smtClean="0">
                <a:solidFill>
                  <a:srgbClr val="0000CC"/>
                </a:solidFill>
              </a:rPr>
              <a:t>n = 10</a:t>
            </a:r>
            <a:r>
              <a:rPr lang="en-US" dirty="0" smtClean="0">
                <a:solidFill>
                  <a:srgbClr val="0000CC"/>
                </a:solidFill>
              </a:rPr>
              <a:t> </a:t>
            </a:r>
            <a:r>
              <a:rPr lang="en-US" dirty="0" smtClean="0"/>
              <a:t>and</a:t>
            </a:r>
            <a:r>
              <a:rPr lang="en-US" b="1" dirty="0" smtClean="0"/>
              <a:t> </a:t>
            </a:r>
            <a:r>
              <a:rPr lang="en-US" b="1" dirty="0" smtClean="0">
                <a:solidFill>
                  <a:srgbClr val="0000CC"/>
                </a:solidFill>
              </a:rPr>
              <a:t>r = 3</a:t>
            </a:r>
            <a:r>
              <a:rPr lang="en-US" dirty="0" smtClean="0">
                <a:solidFill>
                  <a:srgbClr val="0000CC"/>
                </a:solidFill>
              </a:rPr>
              <a:t>.</a:t>
            </a:r>
          </a:p>
          <a:p>
            <a:pPr>
              <a:buNone/>
            </a:pPr>
            <a:r>
              <a:rPr lang="en-US" dirty="0" smtClean="0"/>
              <a:t>The </a:t>
            </a:r>
            <a:r>
              <a:rPr lang="en-US" dirty="0" smtClean="0">
                <a:solidFill>
                  <a:srgbClr val="FF0000"/>
                </a:solidFill>
              </a:rPr>
              <a:t>number</a:t>
            </a:r>
            <a:r>
              <a:rPr lang="en-US" dirty="0" smtClean="0"/>
              <a:t> of such </a:t>
            </a:r>
            <a:r>
              <a:rPr lang="en-US" dirty="0" smtClean="0">
                <a:solidFill>
                  <a:srgbClr val="FF0000"/>
                </a:solidFill>
              </a:rPr>
              <a:t>unique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sequences</a:t>
            </a:r>
            <a:r>
              <a:rPr lang="en-US" dirty="0" smtClean="0"/>
              <a:t> are calculated as</a:t>
            </a:r>
            <a:r>
              <a:rPr lang="en-US" b="1" dirty="0" smtClean="0"/>
              <a:t> </a:t>
            </a:r>
            <a:r>
              <a:rPr lang="en-US" b="1" dirty="0" smtClean="0">
                <a:solidFill>
                  <a:srgbClr val="FF0000"/>
                </a:solidFill>
              </a:rPr>
              <a:t>P(10,3) = 720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0" y="2514600"/>
            <a:ext cx="1437736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3048000"/>
            <a:ext cx="7999021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638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>
                <a:solidFill>
                  <a:srgbClr val="C00000"/>
                </a:solidFill>
              </a:rPr>
              <a:t>Example 5</a:t>
            </a:r>
            <a:endParaRPr lang="en-US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en-US" dirty="0" smtClean="0"/>
              <a:t>Find the </a:t>
            </a:r>
            <a:r>
              <a:rPr lang="en-US" dirty="0" smtClean="0">
                <a:solidFill>
                  <a:srgbClr val="FF0000"/>
                </a:solidFill>
              </a:rPr>
              <a:t>number</a:t>
            </a:r>
            <a:r>
              <a:rPr lang="en-US" dirty="0" smtClean="0"/>
              <a:t> of </a:t>
            </a:r>
            <a:r>
              <a:rPr lang="en-US" dirty="0" smtClean="0">
                <a:solidFill>
                  <a:srgbClr val="FF0000"/>
                </a:solidFill>
              </a:rPr>
              <a:t>ways</a:t>
            </a:r>
            <a:r>
              <a:rPr lang="en-US" dirty="0" smtClean="0"/>
              <a:t> to </a:t>
            </a:r>
            <a:r>
              <a:rPr lang="en-US" dirty="0" smtClean="0">
                <a:solidFill>
                  <a:srgbClr val="FF0000"/>
                </a:solidFill>
              </a:rPr>
              <a:t>arrange</a:t>
            </a:r>
            <a:r>
              <a:rPr lang="en-US" dirty="0" smtClean="0"/>
              <a:t> the </a:t>
            </a:r>
            <a:r>
              <a:rPr lang="en-US" dirty="0" smtClean="0">
                <a:solidFill>
                  <a:srgbClr val="FF0000"/>
                </a:solidFill>
              </a:rPr>
              <a:t>three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letters</a:t>
            </a:r>
            <a:r>
              <a:rPr lang="en-US" dirty="0" smtClean="0"/>
              <a:t> in the word </a:t>
            </a:r>
            <a:r>
              <a:rPr lang="en-US" b="1" dirty="0" smtClean="0">
                <a:solidFill>
                  <a:srgbClr val="0000CC"/>
                </a:solidFill>
              </a:rPr>
              <a:t>CAT</a:t>
            </a:r>
            <a:r>
              <a:rPr lang="en-US" dirty="0" smtClean="0"/>
              <a:t> in to </a:t>
            </a:r>
            <a:r>
              <a:rPr lang="en-US" dirty="0" smtClean="0">
                <a:solidFill>
                  <a:srgbClr val="0000CC"/>
                </a:solidFill>
              </a:rPr>
              <a:t>two-letter</a:t>
            </a:r>
            <a:r>
              <a:rPr lang="en-US" dirty="0" smtClean="0"/>
              <a:t> groups like</a:t>
            </a:r>
            <a:r>
              <a:rPr lang="en-US" b="1" dirty="0" smtClean="0"/>
              <a:t> CA</a:t>
            </a:r>
            <a:r>
              <a:rPr lang="en-US" dirty="0" smtClean="0"/>
              <a:t> or</a:t>
            </a:r>
            <a:r>
              <a:rPr lang="en-US" b="1" dirty="0" smtClean="0"/>
              <a:t> AC</a:t>
            </a:r>
            <a:r>
              <a:rPr lang="en-US" dirty="0" smtClean="0"/>
              <a:t> and </a:t>
            </a:r>
            <a:r>
              <a:rPr lang="en-US" b="1" dirty="0" smtClean="0">
                <a:solidFill>
                  <a:srgbClr val="0000CC"/>
                </a:solidFill>
              </a:rPr>
              <a:t>no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00CC"/>
                </a:solidFill>
              </a:rPr>
              <a:t>repeated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00CC"/>
                </a:solidFill>
              </a:rPr>
              <a:t>letters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   This means size</a:t>
            </a:r>
            <a:r>
              <a:rPr lang="en-US" b="1" dirty="0" smtClean="0"/>
              <a:t> </a:t>
            </a:r>
            <a:r>
              <a:rPr lang="en-US" b="1" dirty="0" smtClean="0">
                <a:solidFill>
                  <a:srgbClr val="FF0000"/>
                </a:solidFill>
              </a:rPr>
              <a:t>n = 3</a:t>
            </a:r>
            <a:r>
              <a:rPr lang="en-US" dirty="0" smtClean="0"/>
              <a:t>.</a:t>
            </a:r>
          </a:p>
          <a:p>
            <a:r>
              <a:rPr lang="en-US" dirty="0" smtClean="0"/>
              <a:t>permutations are of size</a:t>
            </a:r>
            <a:r>
              <a:rPr lang="en-US" b="1" dirty="0" smtClean="0"/>
              <a:t> </a:t>
            </a:r>
            <a:r>
              <a:rPr lang="en-US" b="1" dirty="0" smtClean="0">
                <a:solidFill>
                  <a:srgbClr val="FF0000"/>
                </a:solidFill>
              </a:rPr>
              <a:t>r = 2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taken from a set of</a:t>
            </a:r>
          </a:p>
          <a:p>
            <a:pPr>
              <a:buNone/>
            </a:pPr>
            <a:r>
              <a:rPr lang="en-US" dirty="0" smtClean="0"/>
              <a:t>    so</a:t>
            </a:r>
            <a:r>
              <a:rPr lang="en-US" b="1" dirty="0" smtClean="0"/>
              <a:t>       </a:t>
            </a:r>
            <a:r>
              <a:rPr lang="en-US" b="1" dirty="0" smtClean="0">
                <a:solidFill>
                  <a:srgbClr val="FF0000"/>
                </a:solidFill>
              </a:rPr>
              <a:t>P(n, r) = P(3,2) = 6</a:t>
            </a:r>
            <a:r>
              <a:rPr lang="en-US" b="1" dirty="0" smtClean="0"/>
              <a:t>.</a:t>
            </a:r>
            <a:endParaRPr lang="en-US" dirty="0" smtClean="0"/>
          </a:p>
          <a:p>
            <a:r>
              <a:rPr lang="en-US" dirty="0" smtClean="0"/>
              <a:t>The ways are listed as</a:t>
            </a:r>
            <a:r>
              <a:rPr lang="en-US" b="1" dirty="0" smtClean="0"/>
              <a:t> CA CT AC AT TC TA.</a:t>
            </a:r>
            <a:endParaRPr lang="en-US" dirty="0" smtClean="0"/>
          </a:p>
          <a:p>
            <a:r>
              <a:rPr lang="en-US" dirty="0" smtClean="0"/>
              <a:t> Similarly, permutations of size</a:t>
            </a:r>
            <a:r>
              <a:rPr lang="en-US" b="1" dirty="0" smtClean="0"/>
              <a:t> </a:t>
            </a:r>
            <a:r>
              <a:rPr lang="en-US" b="1" dirty="0" smtClean="0">
                <a:solidFill>
                  <a:srgbClr val="0000CC"/>
                </a:solidFill>
              </a:rPr>
              <a:t>r = 4</a:t>
            </a:r>
            <a:r>
              <a:rPr lang="en-US" dirty="0" smtClean="0"/>
              <a:t>, taken from a set of size</a:t>
            </a:r>
            <a:r>
              <a:rPr lang="en-US" b="1" dirty="0" smtClean="0"/>
              <a:t> </a:t>
            </a:r>
            <a:r>
              <a:rPr lang="en-US" b="1" dirty="0" smtClean="0">
                <a:solidFill>
                  <a:srgbClr val="0000CC"/>
                </a:solidFill>
              </a:rPr>
              <a:t>n = 10</a:t>
            </a:r>
            <a:r>
              <a:rPr lang="en-US" dirty="0" smtClean="0"/>
              <a:t>,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3785" y="5181600"/>
            <a:ext cx="8442208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56260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b="1" dirty="0" smtClean="0"/>
              <a:t>■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rgbClr val="0000CC"/>
                </a:solidFill>
              </a:rPr>
              <a:t>Human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rgbClr val="0000CC"/>
                </a:solidFill>
              </a:rPr>
              <a:t>reasoning</a:t>
            </a:r>
            <a:r>
              <a:rPr lang="en-US" dirty="0" smtClean="0"/>
              <a:t> capabilities are divided into three areas:</a:t>
            </a:r>
          </a:p>
          <a:p>
            <a:pPr>
              <a:buNone/>
            </a:pPr>
            <a:r>
              <a:rPr lang="en-US" dirty="0" smtClean="0"/>
              <a:t> </a:t>
            </a:r>
          </a:p>
          <a:p>
            <a:pPr>
              <a:buNone/>
            </a:pPr>
            <a:r>
              <a:rPr lang="en-US" b="1" dirty="0" smtClean="0"/>
              <a:t>‡ </a:t>
            </a:r>
            <a:r>
              <a:rPr lang="en-US" b="1" dirty="0" smtClean="0">
                <a:solidFill>
                  <a:srgbClr val="C00000"/>
                </a:solidFill>
              </a:rPr>
              <a:t>Mathematical</a:t>
            </a:r>
            <a:r>
              <a:rPr lang="en-US" b="1" dirty="0" smtClean="0"/>
              <a:t> Reasoning –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00CC"/>
                </a:solidFill>
              </a:rPr>
              <a:t>axioms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0000CC"/>
                </a:solidFill>
              </a:rPr>
              <a:t>definitions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0000CC"/>
                </a:solidFill>
              </a:rPr>
              <a:t>theorems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0000CC"/>
                </a:solidFill>
              </a:rPr>
              <a:t>proofs</a:t>
            </a:r>
          </a:p>
          <a:p>
            <a:pPr>
              <a:buNone/>
            </a:pPr>
            <a:r>
              <a:rPr lang="en-US" dirty="0" smtClean="0"/>
              <a:t> </a:t>
            </a:r>
          </a:p>
          <a:p>
            <a:pPr>
              <a:buNone/>
            </a:pPr>
            <a:r>
              <a:rPr lang="en-US" b="1" dirty="0" smtClean="0"/>
              <a:t>‡ </a:t>
            </a:r>
            <a:r>
              <a:rPr lang="en-US" b="1" dirty="0" smtClean="0">
                <a:solidFill>
                  <a:srgbClr val="C00000"/>
                </a:solidFill>
              </a:rPr>
              <a:t>Logical</a:t>
            </a:r>
            <a:r>
              <a:rPr lang="en-US" b="1" dirty="0" smtClean="0"/>
              <a:t> Reasoning –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00CC"/>
                </a:solidFill>
              </a:rPr>
              <a:t>deductive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0000CC"/>
                </a:solidFill>
              </a:rPr>
              <a:t>inductive</a:t>
            </a:r>
            <a:r>
              <a:rPr lang="en-US" dirty="0" smtClean="0"/>
              <a:t>, </a:t>
            </a:r>
            <a:r>
              <a:rPr lang="en-US" dirty="0" err="1" smtClean="0">
                <a:solidFill>
                  <a:srgbClr val="0000CC"/>
                </a:solidFill>
              </a:rPr>
              <a:t>abductive</a:t>
            </a:r>
            <a:endParaRPr lang="en-US" dirty="0" smtClean="0">
              <a:solidFill>
                <a:srgbClr val="0000CC"/>
              </a:solidFill>
            </a:endParaRPr>
          </a:p>
          <a:p>
            <a:pPr>
              <a:buNone/>
            </a:pPr>
            <a:r>
              <a:rPr lang="en-US" dirty="0" smtClean="0"/>
              <a:t> </a:t>
            </a:r>
          </a:p>
          <a:p>
            <a:pPr>
              <a:buNone/>
            </a:pPr>
            <a:r>
              <a:rPr lang="en-US" b="1" dirty="0" smtClean="0"/>
              <a:t>‡ </a:t>
            </a:r>
            <a:r>
              <a:rPr lang="en-US" b="1" dirty="0" smtClean="0">
                <a:solidFill>
                  <a:srgbClr val="C00000"/>
                </a:solidFill>
              </a:rPr>
              <a:t>Non-Logical</a:t>
            </a:r>
            <a:r>
              <a:rPr lang="en-US" b="1" dirty="0" smtClean="0"/>
              <a:t> Reasoning –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00CC"/>
                </a:solidFill>
              </a:rPr>
              <a:t>linguistic</a:t>
            </a:r>
            <a:r>
              <a:rPr lang="en-US" dirty="0" smtClean="0"/>
              <a:t> , </a:t>
            </a:r>
            <a:r>
              <a:rPr lang="en-US" dirty="0" smtClean="0">
                <a:solidFill>
                  <a:srgbClr val="0000CC"/>
                </a:solidFill>
              </a:rPr>
              <a:t>language</a:t>
            </a:r>
          </a:p>
          <a:p>
            <a:pPr>
              <a:buNone/>
            </a:pPr>
            <a:r>
              <a:rPr lang="en-US" dirty="0" smtClean="0"/>
              <a:t> </a:t>
            </a:r>
          </a:p>
          <a:p>
            <a:pPr>
              <a:buNone/>
            </a:pPr>
            <a:r>
              <a:rPr lang="en-US" dirty="0" smtClean="0"/>
              <a:t>These three areas of reasoning, are in every human being, but the ability level depends on education, environment and genetics.</a:t>
            </a:r>
          </a:p>
          <a:p>
            <a:pPr>
              <a:buNone/>
            </a:pPr>
            <a:r>
              <a:rPr lang="en-US" dirty="0" smtClean="0"/>
              <a:t> </a:t>
            </a:r>
          </a:p>
          <a:p>
            <a:pPr>
              <a:buNone/>
            </a:pPr>
            <a:r>
              <a:rPr lang="en-US" dirty="0" smtClean="0"/>
              <a:t>The</a:t>
            </a:r>
            <a:r>
              <a:rPr lang="en-US" b="1" dirty="0" smtClean="0"/>
              <a:t> </a:t>
            </a:r>
            <a:r>
              <a:rPr lang="en-US" b="1" dirty="0" smtClean="0">
                <a:solidFill>
                  <a:srgbClr val="0000CC"/>
                </a:solidFill>
              </a:rPr>
              <a:t>IQ</a:t>
            </a:r>
            <a:r>
              <a:rPr lang="en-US" dirty="0" smtClean="0"/>
              <a:t> (Intelligence quotient) is the summation of mathematical</a:t>
            </a:r>
          </a:p>
          <a:p>
            <a:pPr>
              <a:buNone/>
            </a:pPr>
            <a:r>
              <a:rPr lang="en-US" dirty="0" smtClean="0"/>
              <a:t>reasoning skill and the logical reasoning.</a:t>
            </a:r>
          </a:p>
          <a:p>
            <a:pPr>
              <a:buNone/>
            </a:pPr>
            <a:r>
              <a:rPr lang="en-US" dirty="0" smtClean="0"/>
              <a:t> </a:t>
            </a:r>
          </a:p>
          <a:p>
            <a:pPr>
              <a:buNone/>
            </a:pPr>
            <a:r>
              <a:rPr lang="en-US" dirty="0" smtClean="0"/>
              <a:t>The</a:t>
            </a:r>
            <a:r>
              <a:rPr lang="en-US" b="1" dirty="0" smtClean="0"/>
              <a:t> </a:t>
            </a:r>
            <a:r>
              <a:rPr lang="en-US" b="1" dirty="0" smtClean="0">
                <a:solidFill>
                  <a:srgbClr val="0000CC"/>
                </a:solidFill>
              </a:rPr>
              <a:t>EQ</a:t>
            </a:r>
            <a:r>
              <a:rPr lang="en-US" dirty="0" smtClean="0"/>
              <a:t> (Emotional Quotient) depends mostly on non-logical reasoning</a:t>
            </a:r>
          </a:p>
          <a:p>
            <a:pPr>
              <a:buNone/>
            </a:pPr>
            <a:r>
              <a:rPr lang="en-US" dirty="0" smtClean="0"/>
              <a:t>capabilities.</a:t>
            </a:r>
          </a:p>
          <a:p>
            <a:pPr>
              <a:buNone/>
            </a:pPr>
            <a:r>
              <a:rPr lang="en-US" dirty="0" smtClean="0"/>
              <a:t> </a:t>
            </a:r>
          </a:p>
          <a:p>
            <a:pPr>
              <a:buNone/>
            </a:pPr>
            <a:r>
              <a:rPr lang="en-US" b="1" dirty="0" smtClean="0">
                <a:solidFill>
                  <a:srgbClr val="C00000"/>
                </a:solidFill>
              </a:rPr>
              <a:t>Note</a:t>
            </a:r>
            <a:r>
              <a:rPr lang="en-US" dirty="0" smtClean="0"/>
              <a:t> : </a:t>
            </a:r>
            <a:r>
              <a:rPr lang="en-US" b="1" i="1" dirty="0" smtClean="0"/>
              <a:t>The </a:t>
            </a:r>
            <a:r>
              <a:rPr lang="en-US" b="1" i="1" dirty="0" smtClean="0">
                <a:solidFill>
                  <a:srgbClr val="0000CC"/>
                </a:solidFill>
              </a:rPr>
              <a:t>Logical</a:t>
            </a:r>
            <a:r>
              <a:rPr lang="en-US" b="1" i="1" dirty="0" smtClean="0"/>
              <a:t> </a:t>
            </a:r>
            <a:r>
              <a:rPr lang="en-US" b="1" i="1" dirty="0" smtClean="0">
                <a:solidFill>
                  <a:srgbClr val="0000CC"/>
                </a:solidFill>
              </a:rPr>
              <a:t>Reasoning</a:t>
            </a:r>
            <a:r>
              <a:rPr lang="en-US" b="1" i="1" dirty="0" smtClean="0"/>
              <a:t> is of our concern in </a:t>
            </a:r>
            <a:r>
              <a:rPr lang="en-US" b="1" i="1" dirty="0" smtClean="0">
                <a:solidFill>
                  <a:srgbClr val="0000CC"/>
                </a:solidFill>
              </a:rPr>
              <a:t>AI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791200"/>
          </a:xfrm>
        </p:spPr>
        <p:txBody>
          <a:bodyPr/>
          <a:lstStyle/>
          <a:p>
            <a:pPr>
              <a:buNone/>
            </a:pPr>
            <a:r>
              <a:rPr lang="en-US" b="1" dirty="0" smtClean="0"/>
              <a:t>Combinations</a:t>
            </a:r>
            <a:endParaRPr lang="en-US" dirty="0" smtClean="0"/>
          </a:p>
          <a:p>
            <a:r>
              <a:rPr lang="en-US" dirty="0" smtClean="0">
                <a:solidFill>
                  <a:srgbClr val="0000CC"/>
                </a:solidFill>
              </a:rPr>
              <a:t>Combination</a:t>
            </a:r>
            <a:r>
              <a:rPr lang="en-US" dirty="0" smtClean="0"/>
              <a:t> means </a:t>
            </a:r>
            <a:r>
              <a:rPr lang="en-US" dirty="0" smtClean="0">
                <a:solidFill>
                  <a:srgbClr val="0000CC"/>
                </a:solidFill>
              </a:rPr>
              <a:t>selection</a:t>
            </a:r>
            <a:r>
              <a:rPr lang="en-US" dirty="0" smtClean="0"/>
              <a:t> of </a:t>
            </a:r>
            <a:r>
              <a:rPr lang="en-US" dirty="0" smtClean="0">
                <a:solidFill>
                  <a:srgbClr val="0000CC"/>
                </a:solidFill>
              </a:rPr>
              <a:t>elements</a:t>
            </a:r>
            <a:r>
              <a:rPr lang="en-US" dirty="0" smtClean="0"/>
              <a:t> (objects or symbols).</a:t>
            </a:r>
          </a:p>
          <a:p>
            <a:r>
              <a:rPr lang="en-US" dirty="0" smtClean="0"/>
              <a:t>The </a:t>
            </a:r>
            <a:r>
              <a:rPr lang="en-US" dirty="0" smtClean="0">
                <a:solidFill>
                  <a:srgbClr val="C00000"/>
                </a:solidFill>
              </a:rPr>
              <a:t>ordering</a:t>
            </a:r>
            <a:r>
              <a:rPr lang="en-US" dirty="0" smtClean="0"/>
              <a:t> of the </a:t>
            </a:r>
            <a:r>
              <a:rPr lang="en-US" dirty="0" smtClean="0">
                <a:solidFill>
                  <a:srgbClr val="C00000"/>
                </a:solidFill>
              </a:rPr>
              <a:t>elements</a:t>
            </a:r>
            <a:r>
              <a:rPr lang="en-US" dirty="0" smtClean="0"/>
              <a:t> has </a:t>
            </a:r>
            <a:r>
              <a:rPr lang="en-US" b="1" dirty="0" smtClean="0">
                <a:solidFill>
                  <a:srgbClr val="C00000"/>
                </a:solidFill>
              </a:rPr>
              <a:t>no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00CC"/>
                </a:solidFill>
              </a:rPr>
              <a:t>importance</a:t>
            </a:r>
            <a:r>
              <a:rPr lang="en-US" dirty="0" smtClean="0"/>
              <a:t>.</a:t>
            </a:r>
          </a:p>
          <a:p>
            <a:r>
              <a:rPr lang="en-US" dirty="0" smtClean="0">
                <a:solidFill>
                  <a:srgbClr val="0000CC"/>
                </a:solidFill>
              </a:rPr>
              <a:t>Number</a:t>
            </a:r>
            <a:r>
              <a:rPr lang="en-US" dirty="0" smtClean="0"/>
              <a:t> of </a:t>
            </a:r>
            <a:r>
              <a:rPr lang="en-US" dirty="0" smtClean="0">
                <a:solidFill>
                  <a:srgbClr val="0000CC"/>
                </a:solidFill>
              </a:rPr>
              <a:t>Combination</a:t>
            </a:r>
            <a:r>
              <a:rPr lang="en-US" dirty="0" smtClean="0"/>
              <a:t> of ‘</a:t>
            </a:r>
            <a:r>
              <a:rPr lang="en-US" b="1" dirty="0" smtClean="0"/>
              <a:t> </a:t>
            </a:r>
            <a:r>
              <a:rPr lang="en-US" b="1" dirty="0" smtClean="0">
                <a:solidFill>
                  <a:srgbClr val="C00000"/>
                </a:solidFill>
              </a:rPr>
              <a:t>n</a:t>
            </a:r>
            <a:r>
              <a:rPr lang="en-US" dirty="0" smtClean="0"/>
              <a:t> ’ </a:t>
            </a:r>
            <a:r>
              <a:rPr lang="en-US" dirty="0" smtClean="0">
                <a:solidFill>
                  <a:srgbClr val="0000CC"/>
                </a:solidFill>
              </a:rPr>
              <a:t>different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00CC"/>
                </a:solidFill>
              </a:rPr>
              <a:t>things</a:t>
            </a:r>
            <a:r>
              <a:rPr lang="en-US" dirty="0" smtClean="0"/>
              <a:t>, taken </a:t>
            </a:r>
            <a:r>
              <a:rPr lang="en-US" dirty="0" smtClean="0">
                <a:solidFill>
                  <a:srgbClr val="C00000"/>
                </a:solidFill>
              </a:rPr>
              <a:t>‘</a:t>
            </a:r>
            <a:r>
              <a:rPr lang="en-US" b="1" dirty="0" smtClean="0">
                <a:solidFill>
                  <a:srgbClr val="C00000"/>
                </a:solidFill>
              </a:rPr>
              <a:t> r</a:t>
            </a:r>
            <a:r>
              <a:rPr lang="en-US" dirty="0" smtClean="0"/>
              <a:t> ’ at a </a:t>
            </a:r>
            <a:r>
              <a:rPr lang="en-US" dirty="0" smtClean="0">
                <a:solidFill>
                  <a:srgbClr val="0000CC"/>
                </a:solidFill>
              </a:rPr>
              <a:t>time</a:t>
            </a:r>
            <a:r>
              <a:rPr lang="en-US" dirty="0" smtClean="0"/>
              <a:t> is</a:t>
            </a:r>
          </a:p>
          <a:p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1" y="3276600"/>
            <a:ext cx="8514008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791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>
                <a:solidFill>
                  <a:srgbClr val="C00000"/>
                </a:solidFill>
              </a:rPr>
              <a:t>Example</a:t>
            </a:r>
            <a:r>
              <a:rPr lang="en-US" b="1" dirty="0" smtClean="0"/>
              <a:t> </a:t>
            </a:r>
            <a:r>
              <a:rPr lang="en-US" b="1" dirty="0" smtClean="0">
                <a:solidFill>
                  <a:srgbClr val="C00000"/>
                </a:solidFill>
              </a:rPr>
              <a:t>6</a:t>
            </a:r>
            <a:endParaRPr lang="en-US" dirty="0" smtClean="0">
              <a:solidFill>
                <a:srgbClr val="C00000"/>
              </a:solidFill>
            </a:endParaRPr>
          </a:p>
          <a:p>
            <a:r>
              <a:rPr lang="en-US" dirty="0" smtClean="0"/>
              <a:t>Find the </a:t>
            </a:r>
            <a:r>
              <a:rPr lang="en-US" dirty="0" smtClean="0">
                <a:solidFill>
                  <a:srgbClr val="0000CC"/>
                </a:solidFill>
              </a:rPr>
              <a:t>number</a:t>
            </a:r>
            <a:r>
              <a:rPr lang="en-US" dirty="0" smtClean="0"/>
              <a:t> of </a:t>
            </a:r>
            <a:r>
              <a:rPr lang="en-US" dirty="0" smtClean="0">
                <a:solidFill>
                  <a:srgbClr val="0000CC"/>
                </a:solidFill>
              </a:rPr>
              <a:t>combinations</a:t>
            </a:r>
            <a:r>
              <a:rPr lang="en-US" dirty="0" smtClean="0"/>
              <a:t> of </a:t>
            </a:r>
            <a:r>
              <a:rPr lang="en-US" dirty="0" smtClean="0">
                <a:solidFill>
                  <a:srgbClr val="0000CC"/>
                </a:solidFill>
              </a:rPr>
              <a:t>size</a:t>
            </a:r>
            <a:r>
              <a:rPr lang="en-US" b="1" dirty="0" smtClean="0"/>
              <a:t> </a:t>
            </a:r>
            <a:r>
              <a:rPr lang="en-US" b="1" dirty="0" smtClean="0">
                <a:solidFill>
                  <a:srgbClr val="FF0000"/>
                </a:solidFill>
              </a:rPr>
              <a:t>2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00CC"/>
                </a:solidFill>
              </a:rPr>
              <a:t>without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00CC"/>
                </a:solidFill>
              </a:rPr>
              <a:t>repeated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00CC"/>
                </a:solidFill>
              </a:rPr>
              <a:t>letters</a:t>
            </a:r>
            <a:r>
              <a:rPr lang="en-US" dirty="0" smtClean="0"/>
              <a:t> that can be made from the </a:t>
            </a:r>
            <a:r>
              <a:rPr lang="en-US" dirty="0" smtClean="0">
                <a:solidFill>
                  <a:srgbClr val="FF0000"/>
                </a:solidFill>
              </a:rPr>
              <a:t>three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letters</a:t>
            </a:r>
            <a:r>
              <a:rPr lang="en-US" dirty="0" smtClean="0"/>
              <a:t> in the word</a:t>
            </a:r>
            <a:r>
              <a:rPr lang="en-US" b="1" dirty="0" smtClean="0"/>
              <a:t> CAT</a:t>
            </a:r>
            <a:r>
              <a:rPr lang="en-US" dirty="0" smtClean="0"/>
              <a:t>, order doesn't matter;</a:t>
            </a:r>
            <a:r>
              <a:rPr lang="en-US" b="1" dirty="0" smtClean="0"/>
              <a:t> AT</a:t>
            </a:r>
            <a:r>
              <a:rPr lang="en-US" dirty="0" smtClean="0"/>
              <a:t> is the same as</a:t>
            </a:r>
            <a:r>
              <a:rPr lang="en-US" b="1" dirty="0" smtClean="0"/>
              <a:t> TA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This means combinations of size</a:t>
            </a:r>
            <a:r>
              <a:rPr lang="en-US" b="1" dirty="0" smtClean="0"/>
              <a:t> </a:t>
            </a:r>
            <a:r>
              <a:rPr lang="en-US" b="1" dirty="0" smtClean="0">
                <a:solidFill>
                  <a:srgbClr val="FF0000"/>
                </a:solidFill>
              </a:rPr>
              <a:t>r =2</a:t>
            </a:r>
            <a:r>
              <a:rPr lang="en-US" dirty="0" smtClean="0"/>
              <a:t> taken from a set of size</a:t>
            </a:r>
            <a:r>
              <a:rPr lang="en-US" b="1" dirty="0" smtClean="0"/>
              <a:t> </a:t>
            </a:r>
            <a:r>
              <a:rPr lang="en-US" b="1" dirty="0" smtClean="0">
                <a:solidFill>
                  <a:srgbClr val="FF0000"/>
                </a:solidFill>
              </a:rPr>
              <a:t>n = 3</a:t>
            </a:r>
            <a:r>
              <a:rPr lang="en-US" dirty="0" smtClean="0"/>
              <a:t>,</a:t>
            </a:r>
          </a:p>
          <a:p>
            <a:pPr>
              <a:buNone/>
            </a:pPr>
            <a:r>
              <a:rPr lang="en-US" dirty="0" smtClean="0"/>
              <a:t>        so</a:t>
            </a:r>
            <a:r>
              <a:rPr lang="en-US" b="1" dirty="0" smtClean="0"/>
              <a:t> </a:t>
            </a:r>
            <a:r>
              <a:rPr lang="en-US" b="1" dirty="0" smtClean="0">
                <a:solidFill>
                  <a:srgbClr val="0000CC"/>
                </a:solidFill>
              </a:rPr>
              <a:t>C(n , r) = C(3 , 2) = 3</a:t>
            </a:r>
            <a:r>
              <a:rPr lang="en-US" dirty="0" smtClean="0">
                <a:solidFill>
                  <a:srgbClr val="0000CC"/>
                </a:solidFill>
              </a:rPr>
              <a:t> 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 ways are listed as</a:t>
            </a:r>
            <a:r>
              <a:rPr lang="en-US" b="1" dirty="0" smtClean="0"/>
              <a:t> CA CT CA</a:t>
            </a:r>
            <a:r>
              <a:rPr lang="en-US" dirty="0" smtClean="0"/>
              <a:t> .</a:t>
            </a:r>
          </a:p>
          <a:p>
            <a:r>
              <a:rPr lang="en-US" dirty="0" smtClean="0"/>
              <a:t>Using the formula for finding the number of  combinations of </a:t>
            </a:r>
            <a:r>
              <a:rPr lang="en-US" b="1" dirty="0" smtClean="0"/>
              <a:t>r</a:t>
            </a:r>
            <a:r>
              <a:rPr lang="en-US" dirty="0" smtClean="0"/>
              <a:t> objects from a set of</a:t>
            </a:r>
            <a:r>
              <a:rPr lang="en-US" b="1" dirty="0" smtClean="0"/>
              <a:t> n</a:t>
            </a:r>
            <a:r>
              <a:rPr lang="en-US" dirty="0" smtClean="0"/>
              <a:t> objects is:</a:t>
            </a:r>
          </a:p>
          <a:p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8239" y="5410200"/>
            <a:ext cx="8220693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762000"/>
            <a:ext cx="8382000" cy="3276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200" b="1" dirty="0" smtClean="0">
                <a:solidFill>
                  <a:srgbClr val="C00000"/>
                </a:solidFill>
              </a:rPr>
              <a:t>3.1 Probability and </a:t>
            </a:r>
            <a:r>
              <a:rPr lang="en-US" sz="3200" b="1" dirty="0" err="1" smtClean="0">
                <a:solidFill>
                  <a:srgbClr val="C00000"/>
                </a:solidFill>
              </a:rPr>
              <a:t>Bayes</a:t>
            </a:r>
            <a:r>
              <a:rPr lang="en-US" sz="3200" b="1" dirty="0" smtClean="0">
                <a:solidFill>
                  <a:srgbClr val="C00000"/>
                </a:solidFill>
              </a:rPr>
              <a:t>’ Theorem</a:t>
            </a:r>
          </a:p>
          <a:p>
            <a:r>
              <a:rPr lang="en-US" dirty="0" smtClean="0"/>
              <a:t>In probability theory, </a:t>
            </a:r>
            <a:r>
              <a:rPr lang="en-US" dirty="0" err="1" smtClean="0">
                <a:solidFill>
                  <a:srgbClr val="FF0000"/>
                </a:solidFill>
              </a:rPr>
              <a:t>Bayes</a:t>
            </a:r>
            <a:r>
              <a:rPr lang="en-US" dirty="0" smtClean="0"/>
              <a:t>' theorem </a:t>
            </a:r>
            <a:r>
              <a:rPr lang="en-US" dirty="0" smtClean="0">
                <a:solidFill>
                  <a:srgbClr val="0000CC"/>
                </a:solidFill>
              </a:rPr>
              <a:t>relates</a:t>
            </a:r>
            <a:r>
              <a:rPr lang="en-US" dirty="0" smtClean="0"/>
              <a:t> the </a:t>
            </a:r>
            <a:r>
              <a:rPr lang="en-US" dirty="0" smtClean="0">
                <a:solidFill>
                  <a:srgbClr val="0000CC"/>
                </a:solidFill>
              </a:rPr>
              <a:t>conditional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0000CC"/>
                </a:solidFill>
              </a:rPr>
              <a:t>marginal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probabilities</a:t>
            </a:r>
            <a:r>
              <a:rPr lang="en-US" dirty="0" smtClean="0"/>
              <a:t> of </a:t>
            </a:r>
            <a:r>
              <a:rPr lang="en-US" dirty="0" smtClean="0">
                <a:solidFill>
                  <a:srgbClr val="0000CC"/>
                </a:solidFill>
              </a:rPr>
              <a:t>two</a:t>
            </a:r>
            <a:r>
              <a:rPr lang="en-US" dirty="0" smtClean="0"/>
              <a:t> random </a:t>
            </a:r>
            <a:r>
              <a:rPr lang="en-US" dirty="0" smtClean="0">
                <a:solidFill>
                  <a:srgbClr val="0000CC"/>
                </a:solidFill>
              </a:rPr>
              <a:t>events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b="1" dirty="0" smtClean="0"/>
              <a:t> </a:t>
            </a:r>
            <a:r>
              <a:rPr lang="en-US" b="1" dirty="0" smtClean="0">
                <a:solidFill>
                  <a:srgbClr val="C00000"/>
                </a:solidFill>
              </a:rPr>
              <a:t>Probability</a:t>
            </a:r>
            <a:r>
              <a:rPr lang="en-US" b="1" dirty="0" smtClean="0"/>
              <a:t> :</a:t>
            </a:r>
            <a:endParaRPr lang="en-US" dirty="0" smtClean="0"/>
          </a:p>
          <a:p>
            <a:r>
              <a:rPr lang="en-US" dirty="0" smtClean="0"/>
              <a:t>The Probabilities are numeric </a:t>
            </a:r>
            <a:r>
              <a:rPr lang="en-US" dirty="0" smtClean="0">
                <a:solidFill>
                  <a:srgbClr val="0000CC"/>
                </a:solidFill>
              </a:rPr>
              <a:t>values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C00000"/>
                </a:solidFill>
              </a:rPr>
              <a:t>between</a:t>
            </a:r>
            <a:r>
              <a:rPr lang="en-US" b="1" dirty="0" smtClean="0"/>
              <a:t> </a:t>
            </a:r>
            <a:r>
              <a:rPr lang="en-US" b="1" dirty="0" smtClean="0">
                <a:solidFill>
                  <a:srgbClr val="0000CC"/>
                </a:solidFill>
              </a:rPr>
              <a:t>0</a:t>
            </a:r>
            <a:r>
              <a:rPr lang="en-US" dirty="0" smtClean="0"/>
              <a:t> and</a:t>
            </a:r>
            <a:r>
              <a:rPr lang="en-US" b="1" dirty="0" smtClean="0"/>
              <a:t> </a:t>
            </a:r>
            <a:r>
              <a:rPr lang="en-US" b="1" dirty="0" smtClean="0">
                <a:solidFill>
                  <a:srgbClr val="0000CC"/>
                </a:solidFill>
              </a:rPr>
              <a:t>1</a:t>
            </a:r>
            <a:r>
              <a:rPr lang="en-US" b="1" dirty="0" smtClean="0"/>
              <a:t> </a:t>
            </a:r>
            <a:br>
              <a:rPr lang="en-US" b="1" dirty="0" smtClean="0"/>
            </a:br>
            <a:r>
              <a:rPr lang="en-US" dirty="0" smtClean="0"/>
              <a:t>(both inclusive) that represent ideal </a:t>
            </a:r>
            <a:r>
              <a:rPr lang="en-US" dirty="0" smtClean="0"/>
              <a:t>uncertainties.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4038600"/>
            <a:ext cx="8153400" cy="2339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14400"/>
            <a:ext cx="8305800" cy="5410200"/>
          </a:xfrm>
        </p:spPr>
        <p:txBody>
          <a:bodyPr/>
          <a:lstStyle/>
          <a:p>
            <a:pPr>
              <a:buNone/>
            </a:pPr>
            <a:r>
              <a:rPr lang="en-US" b="1" dirty="0" smtClean="0">
                <a:solidFill>
                  <a:srgbClr val="C00000"/>
                </a:solidFill>
              </a:rPr>
              <a:t>Probability Rules :</a:t>
            </a:r>
            <a:endParaRPr lang="en-US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en-US" b="1" dirty="0" smtClean="0"/>
              <a:t>‡</a:t>
            </a:r>
            <a:r>
              <a:rPr lang="en-US" dirty="0" smtClean="0"/>
              <a:t> All probabilities are between</a:t>
            </a:r>
            <a:r>
              <a:rPr lang="en-US" b="1" dirty="0" smtClean="0"/>
              <a:t> 0</a:t>
            </a:r>
            <a:r>
              <a:rPr lang="en-US" dirty="0" smtClean="0"/>
              <a:t> and</a:t>
            </a:r>
            <a:r>
              <a:rPr lang="en-US" b="1" dirty="0" smtClean="0"/>
              <a:t> 1</a:t>
            </a:r>
            <a:r>
              <a:rPr lang="en-US" dirty="0" smtClean="0"/>
              <a:t> inclusive                  </a:t>
            </a:r>
            <a:r>
              <a:rPr lang="en-US" b="1" dirty="0" smtClean="0"/>
              <a:t> 		</a:t>
            </a:r>
            <a:r>
              <a:rPr lang="en-US" b="1" dirty="0" smtClean="0">
                <a:solidFill>
                  <a:srgbClr val="FF0000"/>
                </a:solidFill>
              </a:rPr>
              <a:t>0 &lt;= P(E) &lt;= 1</a:t>
            </a:r>
            <a:r>
              <a:rPr lang="en-US" dirty="0" smtClean="0">
                <a:solidFill>
                  <a:srgbClr val="0000CC"/>
                </a:solidFill>
              </a:rPr>
              <a:t>.</a:t>
            </a:r>
          </a:p>
          <a:p>
            <a:pPr>
              <a:buNone/>
            </a:pPr>
            <a:r>
              <a:rPr lang="en-US" b="1" dirty="0" smtClean="0"/>
              <a:t>‡</a:t>
            </a:r>
            <a:r>
              <a:rPr lang="en-US" dirty="0" smtClean="0"/>
              <a:t> The </a:t>
            </a:r>
            <a:r>
              <a:rPr lang="en-US" dirty="0" smtClean="0">
                <a:solidFill>
                  <a:srgbClr val="0000CC"/>
                </a:solidFill>
              </a:rPr>
              <a:t>sum</a:t>
            </a:r>
            <a:r>
              <a:rPr lang="en-US" dirty="0" smtClean="0"/>
              <a:t> of </a:t>
            </a:r>
            <a:r>
              <a:rPr lang="en-US" dirty="0" smtClean="0">
                <a:solidFill>
                  <a:srgbClr val="FF0000"/>
                </a:solidFill>
              </a:rPr>
              <a:t>all</a:t>
            </a:r>
            <a:r>
              <a:rPr lang="en-US" dirty="0" smtClean="0"/>
              <a:t> the </a:t>
            </a:r>
            <a:r>
              <a:rPr lang="en-US" dirty="0" smtClean="0">
                <a:solidFill>
                  <a:srgbClr val="0000CC"/>
                </a:solidFill>
              </a:rPr>
              <a:t>probabilities</a:t>
            </a:r>
            <a:r>
              <a:rPr lang="en-US" dirty="0" smtClean="0"/>
              <a:t> in the </a:t>
            </a:r>
            <a:r>
              <a:rPr lang="en-US" dirty="0" smtClean="0">
                <a:solidFill>
                  <a:srgbClr val="0000CC"/>
                </a:solidFill>
              </a:rPr>
              <a:t>sample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00CC"/>
                </a:solidFill>
              </a:rPr>
              <a:t>space</a:t>
            </a:r>
            <a:r>
              <a:rPr lang="en-US" dirty="0" smtClean="0"/>
              <a:t> is</a:t>
            </a:r>
            <a:r>
              <a:rPr lang="en-US" b="1" dirty="0" smtClean="0"/>
              <a:t> </a:t>
            </a:r>
            <a:r>
              <a:rPr lang="en-US" b="1" dirty="0" smtClean="0">
                <a:solidFill>
                  <a:srgbClr val="FF0000"/>
                </a:solidFill>
              </a:rPr>
              <a:t>1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b="1" dirty="0" smtClean="0"/>
              <a:t>‡</a:t>
            </a:r>
            <a:r>
              <a:rPr lang="en-US" dirty="0" smtClean="0"/>
              <a:t> </a:t>
            </a:r>
            <a:r>
              <a:rPr lang="en-US" dirty="0" smtClean="0"/>
              <a:t>The </a:t>
            </a:r>
            <a:r>
              <a:rPr lang="en-US" dirty="0" smtClean="0">
                <a:solidFill>
                  <a:srgbClr val="0000CC"/>
                </a:solidFill>
              </a:rPr>
              <a:t>probability</a:t>
            </a:r>
            <a:r>
              <a:rPr lang="en-US" dirty="0" smtClean="0"/>
              <a:t> of an </a:t>
            </a:r>
            <a:r>
              <a:rPr lang="en-US" dirty="0" smtClean="0">
                <a:solidFill>
                  <a:srgbClr val="0000CC"/>
                </a:solidFill>
              </a:rPr>
              <a:t>event</a:t>
            </a:r>
            <a:r>
              <a:rPr lang="en-US" dirty="0" smtClean="0"/>
              <a:t> </a:t>
            </a:r>
            <a:r>
              <a:rPr lang="en-US" b="1" i="1" dirty="0" smtClean="0">
                <a:solidFill>
                  <a:srgbClr val="0000CC"/>
                </a:solidFill>
              </a:rPr>
              <a:t>which</a:t>
            </a:r>
            <a:r>
              <a:rPr lang="en-US" b="1" i="1" dirty="0" smtClean="0"/>
              <a:t> </a:t>
            </a:r>
            <a:r>
              <a:rPr lang="en-US" b="1" i="1" dirty="0" smtClean="0">
                <a:solidFill>
                  <a:srgbClr val="FF0000"/>
                </a:solidFill>
              </a:rPr>
              <a:t>must</a:t>
            </a:r>
            <a:r>
              <a:rPr lang="en-US" b="1" i="1" dirty="0" smtClean="0"/>
              <a:t> </a:t>
            </a:r>
            <a:r>
              <a:rPr lang="en-US" b="1" i="1" dirty="0" smtClean="0">
                <a:solidFill>
                  <a:srgbClr val="0000CC"/>
                </a:solidFill>
              </a:rPr>
              <a:t>occur</a:t>
            </a:r>
            <a:r>
              <a:rPr lang="en-US" dirty="0" smtClean="0"/>
              <a:t> is</a:t>
            </a:r>
            <a:r>
              <a:rPr lang="en-US" b="1" dirty="0" smtClean="0"/>
              <a:t> </a:t>
            </a:r>
            <a:r>
              <a:rPr lang="en-US" b="1" dirty="0" smtClean="0">
                <a:solidFill>
                  <a:srgbClr val="FF0000"/>
                </a:solidFill>
              </a:rPr>
              <a:t>1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b="1" dirty="0" smtClean="0"/>
              <a:t>‡</a:t>
            </a:r>
            <a:r>
              <a:rPr lang="en-US" dirty="0" smtClean="0"/>
              <a:t> The </a:t>
            </a:r>
            <a:r>
              <a:rPr lang="en-US" dirty="0" smtClean="0">
                <a:solidFill>
                  <a:srgbClr val="0000CC"/>
                </a:solidFill>
              </a:rPr>
              <a:t>probability</a:t>
            </a:r>
            <a:r>
              <a:rPr lang="en-US" dirty="0" smtClean="0"/>
              <a:t> of any </a:t>
            </a:r>
            <a:r>
              <a:rPr lang="en-US" dirty="0" smtClean="0">
                <a:solidFill>
                  <a:srgbClr val="0000CC"/>
                </a:solidFill>
              </a:rPr>
              <a:t>event</a:t>
            </a:r>
            <a:r>
              <a:rPr lang="en-US" dirty="0" smtClean="0"/>
              <a:t> which is </a:t>
            </a:r>
            <a:r>
              <a:rPr lang="en-US" dirty="0" smtClean="0">
                <a:solidFill>
                  <a:srgbClr val="FF0000"/>
                </a:solidFill>
              </a:rPr>
              <a:t>not</a:t>
            </a:r>
            <a:r>
              <a:rPr lang="en-US" dirty="0" smtClean="0"/>
              <a:t> in the </a:t>
            </a:r>
            <a:r>
              <a:rPr lang="en-US" dirty="0" smtClean="0">
                <a:solidFill>
                  <a:srgbClr val="0000CC"/>
                </a:solidFill>
              </a:rPr>
              <a:t>sample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00CC"/>
                </a:solidFill>
              </a:rPr>
              <a:t>space</a:t>
            </a:r>
            <a:r>
              <a:rPr lang="en-US" dirty="0" smtClean="0"/>
              <a:t> is </a:t>
            </a:r>
            <a:r>
              <a:rPr lang="en-US" b="1" dirty="0" smtClean="0">
                <a:solidFill>
                  <a:srgbClr val="FF0000"/>
                </a:solidFill>
              </a:rPr>
              <a:t>zero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b="1" dirty="0" smtClean="0"/>
              <a:t>‡</a:t>
            </a:r>
            <a:r>
              <a:rPr lang="en-US" dirty="0" smtClean="0"/>
              <a:t> The </a:t>
            </a:r>
            <a:r>
              <a:rPr lang="en-US" dirty="0" smtClean="0">
                <a:solidFill>
                  <a:srgbClr val="0000CC"/>
                </a:solidFill>
              </a:rPr>
              <a:t>probability</a:t>
            </a:r>
            <a:r>
              <a:rPr lang="en-US" dirty="0" smtClean="0"/>
              <a:t> of an </a:t>
            </a:r>
            <a:r>
              <a:rPr lang="en-US" dirty="0" smtClean="0">
                <a:solidFill>
                  <a:srgbClr val="0000CC"/>
                </a:solidFill>
              </a:rPr>
              <a:t>event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rgbClr val="0000CC"/>
                </a:solidFill>
              </a:rPr>
              <a:t>not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00CC"/>
                </a:solidFill>
              </a:rPr>
              <a:t>occurring</a:t>
            </a:r>
            <a:r>
              <a:rPr lang="en-US" dirty="0" smtClean="0"/>
              <a:t> is            </a:t>
            </a:r>
            <a:r>
              <a:rPr lang="en-US" b="1" dirty="0" smtClean="0"/>
              <a:t>    		</a:t>
            </a:r>
            <a:r>
              <a:rPr lang="en-US" b="1" dirty="0" smtClean="0">
                <a:solidFill>
                  <a:srgbClr val="FF0000"/>
                </a:solidFill>
              </a:rPr>
              <a:t>P(E') = 1 - P(E)</a:t>
            </a:r>
            <a:endParaRPr lang="en-US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3948" y="762000"/>
            <a:ext cx="8256103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1962" y="914400"/>
            <a:ext cx="8379219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867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>
                <a:solidFill>
                  <a:srgbClr val="C00000"/>
                </a:solidFill>
              </a:rPr>
              <a:t>■ Conditional probability</a:t>
            </a:r>
            <a:r>
              <a:rPr lang="en-US" dirty="0" smtClean="0">
                <a:solidFill>
                  <a:srgbClr val="C00000"/>
                </a:solidFill>
              </a:rPr>
              <a:t>   </a:t>
            </a:r>
            <a:r>
              <a:rPr lang="en-US" b="1" dirty="0" smtClean="0">
                <a:solidFill>
                  <a:srgbClr val="C00000"/>
                </a:solidFill>
              </a:rPr>
              <a:t>P(A|B)</a:t>
            </a:r>
            <a:endParaRPr lang="en-US" dirty="0" smtClean="0">
              <a:solidFill>
                <a:srgbClr val="C00000"/>
              </a:solidFill>
            </a:endParaRPr>
          </a:p>
          <a:p>
            <a:r>
              <a:rPr lang="en-US" dirty="0" smtClean="0"/>
              <a:t>A </a:t>
            </a:r>
            <a:r>
              <a:rPr lang="en-US" dirty="0" smtClean="0">
                <a:solidFill>
                  <a:srgbClr val="0000CC"/>
                </a:solidFill>
              </a:rPr>
              <a:t>conditional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00CC"/>
                </a:solidFill>
              </a:rPr>
              <a:t>probability</a:t>
            </a:r>
            <a:r>
              <a:rPr lang="en-US" dirty="0" smtClean="0"/>
              <a:t> is the probability of an </a:t>
            </a:r>
            <a:r>
              <a:rPr lang="en-US" dirty="0" smtClean="0">
                <a:solidFill>
                  <a:srgbClr val="0000CC"/>
                </a:solidFill>
              </a:rPr>
              <a:t>event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00CC"/>
                </a:solidFill>
              </a:rPr>
              <a:t>given</a:t>
            </a:r>
            <a:r>
              <a:rPr lang="en-US" dirty="0" smtClean="0"/>
              <a:t> that </a:t>
            </a:r>
            <a:r>
              <a:rPr lang="en-US" dirty="0" smtClean="0">
                <a:solidFill>
                  <a:srgbClr val="0000CC"/>
                </a:solidFill>
              </a:rPr>
              <a:t>another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00CC"/>
                </a:solidFill>
              </a:rPr>
              <a:t>event</a:t>
            </a:r>
            <a:r>
              <a:rPr lang="en-US" dirty="0" smtClean="0"/>
              <a:t> has </a:t>
            </a:r>
            <a:r>
              <a:rPr lang="en-US" dirty="0" smtClean="0">
                <a:solidFill>
                  <a:srgbClr val="0000CC"/>
                </a:solidFill>
              </a:rPr>
              <a:t>occurred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 </a:t>
            </a:r>
            <a:r>
              <a:rPr lang="en-US" b="1" dirty="0" smtClean="0">
                <a:solidFill>
                  <a:srgbClr val="C00000"/>
                </a:solidFill>
              </a:rPr>
              <a:t>Example</a:t>
            </a:r>
            <a:r>
              <a:rPr lang="en-US" b="1" dirty="0" smtClean="0"/>
              <a:t> : </a:t>
            </a:r>
            <a:r>
              <a:rPr lang="en-US" b="1" dirty="0" smtClean="0">
                <a:solidFill>
                  <a:srgbClr val="0000CC"/>
                </a:solidFill>
              </a:rPr>
              <a:t>Roll</a:t>
            </a:r>
            <a:r>
              <a:rPr lang="en-US" b="1" dirty="0" smtClean="0"/>
              <a:t> </a:t>
            </a:r>
            <a:r>
              <a:rPr lang="en-US" b="1" dirty="0" smtClean="0">
                <a:solidFill>
                  <a:srgbClr val="0000CC"/>
                </a:solidFill>
              </a:rPr>
              <a:t>two</a:t>
            </a:r>
            <a:r>
              <a:rPr lang="en-US" b="1" dirty="0" smtClean="0"/>
              <a:t> </a:t>
            </a:r>
            <a:r>
              <a:rPr lang="en-US" b="1" dirty="0" smtClean="0">
                <a:solidFill>
                  <a:srgbClr val="0000CC"/>
                </a:solidFill>
              </a:rPr>
              <a:t>dices</a:t>
            </a:r>
            <a:r>
              <a:rPr lang="en-US" dirty="0" smtClean="0"/>
              <a:t>.</a:t>
            </a:r>
          </a:p>
          <a:p>
            <a:r>
              <a:rPr lang="en-US" dirty="0" smtClean="0"/>
              <a:t>What is the probability that the total of </a:t>
            </a:r>
            <a:r>
              <a:rPr lang="en-US" dirty="0" smtClean="0">
                <a:solidFill>
                  <a:srgbClr val="0000CC"/>
                </a:solidFill>
              </a:rPr>
              <a:t>two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00CC"/>
                </a:solidFill>
              </a:rPr>
              <a:t>dice</a:t>
            </a:r>
            <a:r>
              <a:rPr lang="en-US" dirty="0" smtClean="0"/>
              <a:t> will be </a:t>
            </a:r>
            <a:r>
              <a:rPr lang="en-US" dirty="0" smtClean="0">
                <a:solidFill>
                  <a:srgbClr val="0000CC"/>
                </a:solidFill>
              </a:rPr>
              <a:t>greater</a:t>
            </a:r>
            <a:r>
              <a:rPr lang="en-US" dirty="0" smtClean="0"/>
              <a:t> than </a:t>
            </a:r>
            <a:r>
              <a:rPr lang="en-US" dirty="0" smtClean="0">
                <a:solidFill>
                  <a:srgbClr val="0000CC"/>
                </a:solidFill>
              </a:rPr>
              <a:t>8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00CC"/>
                </a:solidFill>
              </a:rPr>
              <a:t>given</a:t>
            </a:r>
            <a:r>
              <a:rPr lang="en-US" dirty="0" smtClean="0"/>
              <a:t> that the </a:t>
            </a:r>
            <a:r>
              <a:rPr lang="en-US" dirty="0" smtClean="0">
                <a:solidFill>
                  <a:srgbClr val="0000CC"/>
                </a:solidFill>
              </a:rPr>
              <a:t>first</a:t>
            </a:r>
            <a:r>
              <a:rPr lang="en-US" dirty="0" smtClean="0"/>
              <a:t> die is a </a:t>
            </a:r>
            <a:r>
              <a:rPr lang="en-US" dirty="0" smtClean="0">
                <a:solidFill>
                  <a:srgbClr val="0000CC"/>
                </a:solidFill>
              </a:rPr>
              <a:t>6</a:t>
            </a:r>
            <a:r>
              <a:rPr lang="en-US" dirty="0" smtClean="0"/>
              <a:t> ?</a:t>
            </a:r>
          </a:p>
          <a:p>
            <a:endParaRPr lang="en-US" dirty="0"/>
          </a:p>
        </p:txBody>
      </p:sp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3276600"/>
            <a:ext cx="8060168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762000"/>
            <a:ext cx="8382000" cy="2362200"/>
          </a:xfrm>
        </p:spPr>
        <p:txBody>
          <a:bodyPr>
            <a:normAutofit/>
          </a:bodyPr>
          <a:lstStyle/>
          <a:p>
            <a:r>
              <a:rPr lang="en-US" dirty="0" smtClean="0"/>
              <a:t>There are </a:t>
            </a:r>
            <a:r>
              <a:rPr lang="en-US" dirty="0" smtClean="0">
                <a:solidFill>
                  <a:srgbClr val="0000CC"/>
                </a:solidFill>
              </a:rPr>
              <a:t>6</a:t>
            </a:r>
            <a:r>
              <a:rPr lang="en-US" dirty="0" smtClean="0"/>
              <a:t> outcomes for which the </a:t>
            </a:r>
            <a:r>
              <a:rPr lang="en-US" dirty="0" smtClean="0">
                <a:solidFill>
                  <a:srgbClr val="0000CC"/>
                </a:solidFill>
              </a:rPr>
              <a:t>first</a:t>
            </a:r>
            <a:r>
              <a:rPr lang="en-US" dirty="0" smtClean="0"/>
              <a:t> die is a </a:t>
            </a:r>
            <a:r>
              <a:rPr lang="en-US" dirty="0" smtClean="0">
                <a:solidFill>
                  <a:srgbClr val="0000CC"/>
                </a:solidFill>
              </a:rPr>
              <a:t>6</a:t>
            </a:r>
            <a:r>
              <a:rPr lang="en-US" dirty="0" smtClean="0"/>
              <a:t>, and of these, there are </a:t>
            </a:r>
            <a:r>
              <a:rPr lang="en-US" dirty="0" smtClean="0">
                <a:solidFill>
                  <a:srgbClr val="0000CC"/>
                </a:solidFill>
              </a:rPr>
              <a:t>4</a:t>
            </a:r>
            <a:r>
              <a:rPr lang="en-US" dirty="0" smtClean="0"/>
              <a:t> outcomes that </a:t>
            </a:r>
            <a:r>
              <a:rPr lang="en-US" dirty="0" smtClean="0">
                <a:solidFill>
                  <a:srgbClr val="0000CC"/>
                </a:solidFill>
              </a:rPr>
              <a:t>total</a:t>
            </a:r>
            <a:r>
              <a:rPr lang="en-US" dirty="0" smtClean="0"/>
              <a:t> more than </a:t>
            </a:r>
            <a:r>
              <a:rPr lang="en-US" dirty="0" smtClean="0">
                <a:solidFill>
                  <a:srgbClr val="0000CC"/>
                </a:solidFill>
              </a:rPr>
              <a:t>8</a:t>
            </a:r>
            <a:r>
              <a:rPr lang="en-US" dirty="0" smtClean="0"/>
              <a:t> are (</a:t>
            </a:r>
            <a:r>
              <a:rPr lang="en-US" dirty="0" smtClean="0">
                <a:solidFill>
                  <a:srgbClr val="0000CC"/>
                </a:solidFill>
              </a:rPr>
              <a:t>6,3; 6,4; 6,5; 6,6).</a:t>
            </a:r>
          </a:p>
          <a:p>
            <a:r>
              <a:rPr lang="en-US" dirty="0" smtClean="0"/>
              <a:t>The </a:t>
            </a:r>
            <a:r>
              <a:rPr lang="en-US" dirty="0" smtClean="0">
                <a:solidFill>
                  <a:srgbClr val="0000CC"/>
                </a:solidFill>
              </a:rPr>
              <a:t>probability</a:t>
            </a:r>
            <a:r>
              <a:rPr lang="en-US" dirty="0" smtClean="0"/>
              <a:t> of </a:t>
            </a:r>
            <a:r>
              <a:rPr lang="en-US" dirty="0" smtClean="0">
                <a:solidFill>
                  <a:srgbClr val="0000CC"/>
                </a:solidFill>
              </a:rPr>
              <a:t>a total &gt; 8 </a:t>
            </a:r>
            <a:r>
              <a:rPr lang="en-US" dirty="0" smtClean="0"/>
              <a:t>given that </a:t>
            </a:r>
            <a:r>
              <a:rPr lang="en-US" dirty="0" smtClean="0">
                <a:solidFill>
                  <a:srgbClr val="0000CC"/>
                </a:solidFill>
              </a:rPr>
              <a:t>first</a:t>
            </a:r>
            <a:r>
              <a:rPr lang="en-US" dirty="0" smtClean="0"/>
              <a:t> die is </a:t>
            </a:r>
            <a:r>
              <a:rPr lang="en-US" dirty="0" smtClean="0">
                <a:solidFill>
                  <a:srgbClr val="0000CC"/>
                </a:solidFill>
              </a:rPr>
              <a:t>6</a:t>
            </a:r>
            <a:r>
              <a:rPr lang="en-US" dirty="0" smtClean="0"/>
              <a:t> is</a:t>
            </a:r>
          </a:p>
          <a:p>
            <a:pPr>
              <a:buNone/>
            </a:pPr>
            <a:r>
              <a:rPr lang="en-US" dirty="0" smtClean="0"/>
              <a:t>therefore </a:t>
            </a:r>
            <a:r>
              <a:rPr lang="en-US" dirty="0" smtClean="0">
                <a:solidFill>
                  <a:srgbClr val="0000CC"/>
                </a:solidFill>
              </a:rPr>
              <a:t>4/6 = 2/3 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3200400"/>
            <a:ext cx="8056577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7150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sz="3100" b="1" dirty="0" smtClean="0">
                <a:solidFill>
                  <a:srgbClr val="C00000"/>
                </a:solidFill>
              </a:rPr>
              <a:t>■ Probability of A and B is P(A and B)</a:t>
            </a:r>
            <a:endParaRPr lang="en-US" sz="3100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en-US" dirty="0" smtClean="0"/>
              <a:t> </a:t>
            </a:r>
          </a:p>
          <a:p>
            <a:pPr>
              <a:buNone/>
            </a:pPr>
            <a:r>
              <a:rPr lang="en-US" dirty="0" smtClean="0"/>
              <a:t>The </a:t>
            </a:r>
            <a:r>
              <a:rPr lang="en-US" dirty="0" smtClean="0">
                <a:solidFill>
                  <a:srgbClr val="0000CC"/>
                </a:solidFill>
              </a:rPr>
              <a:t>probability</a:t>
            </a:r>
            <a:r>
              <a:rPr lang="en-US" dirty="0" smtClean="0"/>
              <a:t> that events</a:t>
            </a:r>
            <a:r>
              <a:rPr lang="en-US" b="1" dirty="0" smtClean="0"/>
              <a:t> </a:t>
            </a:r>
            <a:r>
              <a:rPr lang="en-US" b="1" dirty="0" smtClean="0">
                <a:solidFill>
                  <a:srgbClr val="0000CC"/>
                </a:solidFill>
              </a:rPr>
              <a:t>A</a:t>
            </a:r>
            <a:r>
              <a:rPr lang="en-US" dirty="0" smtClean="0"/>
              <a:t> and</a:t>
            </a:r>
            <a:r>
              <a:rPr lang="en-US" b="1" dirty="0" smtClean="0"/>
              <a:t> </a:t>
            </a:r>
            <a:r>
              <a:rPr lang="en-US" b="1" dirty="0" smtClean="0">
                <a:solidFill>
                  <a:srgbClr val="0000CC"/>
                </a:solidFill>
              </a:rPr>
              <a:t>B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both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00CC"/>
                </a:solidFill>
              </a:rPr>
              <a:t>occur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Note</a:t>
            </a:r>
            <a:r>
              <a:rPr lang="en-US" dirty="0" smtClean="0"/>
              <a:t> : </a:t>
            </a:r>
            <a:r>
              <a:rPr lang="en-US" dirty="0" smtClean="0">
                <a:solidFill>
                  <a:srgbClr val="0000CC"/>
                </a:solidFill>
              </a:rPr>
              <a:t>Two</a:t>
            </a:r>
            <a:r>
              <a:rPr lang="en-US" dirty="0" smtClean="0"/>
              <a:t> events are </a:t>
            </a:r>
            <a:r>
              <a:rPr lang="en-US" dirty="0" smtClean="0">
                <a:solidFill>
                  <a:srgbClr val="0000CC"/>
                </a:solidFill>
              </a:rPr>
              <a:t>independent</a:t>
            </a:r>
            <a:r>
              <a:rPr lang="en-US" dirty="0" smtClean="0"/>
              <a:t> if the occurrence of one is </a:t>
            </a:r>
            <a:r>
              <a:rPr lang="en-US" dirty="0" smtClean="0">
                <a:solidFill>
                  <a:srgbClr val="0000CC"/>
                </a:solidFill>
              </a:rPr>
              <a:t>unrelated</a:t>
            </a:r>
            <a:r>
              <a:rPr lang="en-US" dirty="0" smtClean="0"/>
              <a:t> to the probability of the occurrence of the other.</a:t>
            </a:r>
          </a:p>
          <a:p>
            <a:pPr>
              <a:buNone/>
            </a:pPr>
            <a:r>
              <a:rPr lang="en-US" dirty="0" smtClean="0"/>
              <a:t> </a:t>
            </a:r>
          </a:p>
          <a:p>
            <a:pPr>
              <a:buNone/>
            </a:pPr>
            <a:r>
              <a:rPr lang="en-US" b="1" dirty="0" smtClean="0">
                <a:solidFill>
                  <a:srgbClr val="0000CC"/>
                </a:solidFill>
              </a:rPr>
              <a:t>‡ If A and B are independent</a:t>
            </a:r>
            <a:endParaRPr lang="en-US" dirty="0" smtClean="0">
              <a:solidFill>
                <a:srgbClr val="0000CC"/>
              </a:solidFill>
            </a:endParaRPr>
          </a:p>
          <a:p>
            <a:pPr>
              <a:buNone/>
            </a:pPr>
            <a:r>
              <a:rPr lang="en-US" dirty="0" smtClean="0"/>
              <a:t>     then probability that events</a:t>
            </a:r>
            <a:r>
              <a:rPr lang="en-US" b="1" dirty="0" smtClean="0"/>
              <a:t> A</a:t>
            </a:r>
            <a:r>
              <a:rPr lang="en-US" dirty="0" smtClean="0"/>
              <a:t> and</a:t>
            </a:r>
            <a:r>
              <a:rPr lang="en-US" b="1" dirty="0" smtClean="0"/>
              <a:t> B</a:t>
            </a:r>
            <a:r>
              <a:rPr lang="en-US" dirty="0" smtClean="0"/>
              <a:t> both occur is:</a:t>
            </a:r>
          </a:p>
          <a:p>
            <a:pPr>
              <a:buNone/>
            </a:pPr>
            <a:r>
              <a:rPr lang="en-US" b="1" dirty="0" smtClean="0"/>
              <a:t>          </a:t>
            </a:r>
            <a:r>
              <a:rPr lang="en-US" b="1" dirty="0" smtClean="0">
                <a:solidFill>
                  <a:srgbClr val="C00000"/>
                </a:solidFill>
              </a:rPr>
              <a:t>P(A and B) = P(A) x P(B)</a:t>
            </a:r>
            <a:endParaRPr lang="en-US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en-US" dirty="0" smtClean="0"/>
              <a:t>      </a:t>
            </a:r>
            <a:r>
              <a:rPr lang="en-US" dirty="0" err="1" smtClean="0"/>
              <a:t>ie</a:t>
            </a:r>
            <a:r>
              <a:rPr lang="en-US" dirty="0" smtClean="0"/>
              <a:t> product of probability of</a:t>
            </a:r>
            <a:r>
              <a:rPr lang="en-US" b="1" dirty="0" smtClean="0"/>
              <a:t> A</a:t>
            </a:r>
            <a:r>
              <a:rPr lang="en-US" dirty="0" smtClean="0"/>
              <a:t> and probability of</a:t>
            </a:r>
            <a:r>
              <a:rPr lang="en-US" b="1" dirty="0" smtClean="0"/>
              <a:t> B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 </a:t>
            </a:r>
          </a:p>
          <a:p>
            <a:pPr>
              <a:buNone/>
            </a:pPr>
            <a:r>
              <a:rPr lang="en-US" b="1" dirty="0" smtClean="0"/>
              <a:t>‡ </a:t>
            </a:r>
            <a:r>
              <a:rPr lang="en-US" b="1" dirty="0" smtClean="0">
                <a:solidFill>
                  <a:srgbClr val="0000CC"/>
                </a:solidFill>
              </a:rPr>
              <a:t>If A and B are not independent</a:t>
            </a:r>
            <a:endParaRPr lang="en-US" dirty="0" smtClean="0">
              <a:solidFill>
                <a:srgbClr val="0000CC"/>
              </a:solidFill>
            </a:endParaRPr>
          </a:p>
          <a:p>
            <a:pPr>
              <a:buNone/>
            </a:pPr>
            <a:r>
              <a:rPr lang="en-US" dirty="0" smtClean="0"/>
              <a:t>     then probability that events</a:t>
            </a:r>
            <a:r>
              <a:rPr lang="en-US" b="1" dirty="0" smtClean="0"/>
              <a:t> A</a:t>
            </a:r>
            <a:r>
              <a:rPr lang="en-US" dirty="0" smtClean="0"/>
              <a:t> and</a:t>
            </a:r>
            <a:r>
              <a:rPr lang="en-US" b="1" dirty="0" smtClean="0"/>
              <a:t> B</a:t>
            </a:r>
            <a:r>
              <a:rPr lang="en-US" dirty="0" smtClean="0"/>
              <a:t> both occur is:</a:t>
            </a:r>
          </a:p>
          <a:p>
            <a:pPr>
              <a:buNone/>
            </a:pPr>
            <a:r>
              <a:rPr lang="en-US" b="1" dirty="0" smtClean="0"/>
              <a:t>          </a:t>
            </a:r>
            <a:r>
              <a:rPr lang="en-US" b="1" dirty="0" smtClean="0">
                <a:solidFill>
                  <a:srgbClr val="C00000"/>
                </a:solidFill>
              </a:rPr>
              <a:t>P(A and B) = P(A) x P(B|A)</a:t>
            </a:r>
            <a:endParaRPr lang="en-US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en-US" dirty="0" smtClean="0"/>
              <a:t>where</a:t>
            </a:r>
          </a:p>
          <a:p>
            <a:pPr>
              <a:buNone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P(B|A)</a:t>
            </a:r>
            <a:r>
              <a:rPr lang="en-US" dirty="0" smtClean="0"/>
              <a:t> is</a:t>
            </a:r>
            <a:r>
              <a:rPr lang="en-US" b="1" dirty="0" smtClean="0"/>
              <a:t> conditional probability</a:t>
            </a:r>
            <a:r>
              <a:rPr lang="en-US" dirty="0" smtClean="0"/>
              <a:t> of</a:t>
            </a:r>
            <a:r>
              <a:rPr lang="en-US" b="1" dirty="0" smtClean="0"/>
              <a:t>  </a:t>
            </a:r>
            <a:r>
              <a:rPr lang="en-US" b="1" dirty="0" smtClean="0">
                <a:solidFill>
                  <a:srgbClr val="0000CC"/>
                </a:solidFill>
              </a:rPr>
              <a:t>B</a:t>
            </a:r>
            <a:r>
              <a:rPr lang="en-US" dirty="0" smtClean="0">
                <a:solidFill>
                  <a:srgbClr val="0000CC"/>
                </a:solidFill>
              </a:rPr>
              <a:t> given</a:t>
            </a:r>
            <a:r>
              <a:rPr lang="en-US" b="1" dirty="0" smtClean="0">
                <a:solidFill>
                  <a:srgbClr val="0000CC"/>
                </a:solidFill>
              </a:rPr>
              <a:t> A</a:t>
            </a:r>
            <a:endParaRPr lang="en-US" dirty="0" smtClean="0">
              <a:solidFill>
                <a:srgbClr val="0000CC"/>
              </a:solidFill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56260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b="1" dirty="0" smtClean="0">
                <a:solidFill>
                  <a:srgbClr val="C00000"/>
                </a:solidFill>
              </a:rPr>
              <a:t>Example</a:t>
            </a:r>
            <a:r>
              <a:rPr lang="en-US" b="1" dirty="0" smtClean="0"/>
              <a:t> </a:t>
            </a:r>
            <a:r>
              <a:rPr lang="en-US" b="1" dirty="0" smtClean="0">
                <a:solidFill>
                  <a:srgbClr val="C00000"/>
                </a:solidFill>
              </a:rPr>
              <a:t>1</a:t>
            </a:r>
            <a:r>
              <a:rPr lang="en-US" b="1" dirty="0" smtClean="0"/>
              <a:t>: P(A and B) if events A and B are </a:t>
            </a:r>
            <a:r>
              <a:rPr lang="en-US" b="1" dirty="0" smtClean="0">
                <a:solidFill>
                  <a:srgbClr val="FF0000"/>
                </a:solidFill>
              </a:rPr>
              <a:t>independent</a:t>
            </a:r>
            <a:endParaRPr lang="en-US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dirty="0" smtClean="0"/>
              <a:t>Draw a card from a deck , then replace it, draw another card.</a:t>
            </a:r>
          </a:p>
          <a:p>
            <a:pPr>
              <a:buNone/>
            </a:pPr>
            <a:r>
              <a:rPr lang="en-US" dirty="0" smtClean="0"/>
              <a:t>Find </a:t>
            </a:r>
            <a:r>
              <a:rPr lang="en-US" dirty="0" smtClean="0">
                <a:solidFill>
                  <a:srgbClr val="0000CC"/>
                </a:solidFill>
              </a:rPr>
              <a:t>probability</a:t>
            </a:r>
            <a:r>
              <a:rPr lang="en-US" dirty="0" smtClean="0"/>
              <a:t> that </a:t>
            </a:r>
            <a:r>
              <a:rPr lang="en-US" dirty="0" smtClean="0">
                <a:solidFill>
                  <a:srgbClr val="C00000"/>
                </a:solidFill>
              </a:rPr>
              <a:t>1st</a:t>
            </a:r>
            <a:r>
              <a:rPr lang="en-US" dirty="0" smtClean="0"/>
              <a:t> card is </a:t>
            </a:r>
            <a:r>
              <a:rPr lang="en-US" dirty="0" smtClean="0">
                <a:solidFill>
                  <a:srgbClr val="0000CC"/>
                </a:solidFill>
              </a:rPr>
              <a:t>Ace</a:t>
            </a:r>
            <a:r>
              <a:rPr lang="en-US" dirty="0" smtClean="0"/>
              <a:t> of </a:t>
            </a:r>
            <a:r>
              <a:rPr lang="en-US" dirty="0" smtClean="0">
                <a:solidFill>
                  <a:srgbClr val="0000CC"/>
                </a:solidFill>
              </a:rPr>
              <a:t>clubs</a:t>
            </a:r>
            <a:r>
              <a:rPr lang="en-US" dirty="0" smtClean="0"/>
              <a:t> (event A) and </a:t>
            </a:r>
            <a:r>
              <a:rPr lang="en-US" dirty="0" smtClean="0">
                <a:solidFill>
                  <a:srgbClr val="C00000"/>
                </a:solidFill>
              </a:rPr>
              <a:t>2</a:t>
            </a:r>
            <a:r>
              <a:rPr lang="en-US" baseline="30000" dirty="0" smtClean="0">
                <a:solidFill>
                  <a:srgbClr val="C00000"/>
                </a:solidFill>
              </a:rPr>
              <a:t>nd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</a:p>
          <a:p>
            <a:pPr>
              <a:buNone/>
            </a:pPr>
            <a:r>
              <a:rPr lang="en-US" dirty="0" smtClean="0"/>
              <a:t>card is </a:t>
            </a:r>
            <a:r>
              <a:rPr lang="en-US" dirty="0" smtClean="0">
                <a:solidFill>
                  <a:srgbClr val="0000CC"/>
                </a:solidFill>
              </a:rPr>
              <a:t>any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00CC"/>
                </a:solidFill>
              </a:rPr>
              <a:t>Club</a:t>
            </a:r>
            <a:r>
              <a:rPr lang="en-US" dirty="0" smtClean="0"/>
              <a:t> (event B)</a:t>
            </a:r>
            <a:r>
              <a:rPr lang="en-US" b="1" dirty="0" smtClean="0"/>
              <a:t>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Since there is only one Ace of Clubs, therefore probability</a:t>
            </a:r>
          </a:p>
          <a:p>
            <a:pPr>
              <a:buNone/>
            </a:pPr>
            <a:r>
              <a:rPr lang="en-US" dirty="0" smtClean="0"/>
              <a:t>          P(A) = 1/52.</a:t>
            </a:r>
          </a:p>
          <a:p>
            <a:r>
              <a:rPr lang="en-US" dirty="0" smtClean="0"/>
              <a:t>Since there are 13 Clubs, the probability </a:t>
            </a:r>
          </a:p>
          <a:p>
            <a:pPr>
              <a:buNone/>
            </a:pPr>
            <a:r>
              <a:rPr lang="en-US" dirty="0" smtClean="0"/>
              <a:t>          P(B) = 13/52 = 1/4.</a:t>
            </a:r>
          </a:p>
          <a:p>
            <a:r>
              <a:rPr lang="en-US" dirty="0" smtClean="0"/>
              <a:t>Therefore,</a:t>
            </a:r>
            <a:r>
              <a:rPr lang="en-US" b="1" dirty="0" smtClean="0"/>
              <a:t> P(A and B) =</a:t>
            </a:r>
            <a:r>
              <a:rPr lang="en-US" dirty="0" smtClean="0"/>
              <a:t> p(A) x p(B) </a:t>
            </a:r>
          </a:p>
          <a:p>
            <a:pPr>
              <a:buNone/>
            </a:pPr>
            <a:r>
              <a:rPr lang="en-US" dirty="0" smtClean="0"/>
              <a:t>                                            = 1/52 x 1/4 = 1/208.</a:t>
            </a:r>
          </a:p>
          <a:p>
            <a:pPr>
              <a:buNone/>
            </a:pPr>
            <a:r>
              <a:rPr lang="en-US" dirty="0" smtClean="0"/>
              <a:t> 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609600"/>
            <a:ext cx="8763000" cy="57150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Uncertainty in Reasoning</a:t>
            </a:r>
            <a:endParaRPr lang="en-US" dirty="0" smtClean="0">
              <a:solidFill>
                <a:srgbClr val="C00000"/>
              </a:solidFill>
            </a:endParaRPr>
          </a:p>
          <a:p>
            <a:r>
              <a:rPr lang="en-US" b="1" dirty="0" smtClean="0"/>
              <a:t>■</a:t>
            </a:r>
            <a:r>
              <a:rPr lang="en-US" dirty="0" smtClean="0"/>
              <a:t> The  world is an uncertain place; often the </a:t>
            </a:r>
            <a:r>
              <a:rPr lang="en-US" dirty="0" smtClean="0">
                <a:solidFill>
                  <a:srgbClr val="C00000"/>
                </a:solidFill>
              </a:rPr>
              <a:t>Knowledge</a:t>
            </a:r>
            <a:r>
              <a:rPr lang="en-US" dirty="0" smtClean="0"/>
              <a:t> is </a:t>
            </a:r>
            <a:r>
              <a:rPr lang="en-US" dirty="0" smtClean="0">
                <a:solidFill>
                  <a:srgbClr val="0000CC"/>
                </a:solidFill>
              </a:rPr>
              <a:t>imperfect (</a:t>
            </a:r>
            <a:r>
              <a:rPr lang="en-US" dirty="0" smtClean="0">
                <a:solidFill>
                  <a:srgbClr val="FF0000"/>
                </a:solidFill>
              </a:rPr>
              <a:t>Incomplete</a:t>
            </a:r>
            <a:r>
              <a:rPr lang="en-US" dirty="0" smtClean="0">
                <a:solidFill>
                  <a:srgbClr val="0000CC"/>
                </a:solidFill>
              </a:rPr>
              <a:t>, </a:t>
            </a:r>
            <a:r>
              <a:rPr lang="en-US" dirty="0" smtClean="0">
                <a:solidFill>
                  <a:srgbClr val="FF0000"/>
                </a:solidFill>
              </a:rPr>
              <a:t>Inconsistent</a:t>
            </a:r>
            <a:r>
              <a:rPr lang="en-US" dirty="0" smtClean="0">
                <a:solidFill>
                  <a:srgbClr val="0000CC"/>
                </a:solidFill>
              </a:rPr>
              <a:t>, </a:t>
            </a:r>
            <a:r>
              <a:rPr lang="en-US" dirty="0" smtClean="0">
                <a:solidFill>
                  <a:srgbClr val="FF0000"/>
                </a:solidFill>
              </a:rPr>
              <a:t>Changing</a:t>
            </a:r>
            <a:r>
              <a:rPr lang="en-US" dirty="0" smtClean="0">
                <a:solidFill>
                  <a:srgbClr val="0000CC"/>
                </a:solidFill>
              </a:rPr>
              <a:t>) </a:t>
            </a:r>
            <a:r>
              <a:rPr lang="en-US" dirty="0" smtClean="0"/>
              <a:t> </a:t>
            </a:r>
            <a:r>
              <a:rPr lang="en-US" dirty="0" smtClean="0"/>
              <a:t>which causes </a:t>
            </a:r>
            <a:r>
              <a:rPr lang="en-US" dirty="0" smtClean="0">
                <a:solidFill>
                  <a:srgbClr val="0000CC"/>
                </a:solidFill>
              </a:rPr>
              <a:t>uncertainty</a:t>
            </a:r>
            <a:r>
              <a:rPr lang="en-US" dirty="0" smtClean="0"/>
              <a:t>.</a:t>
            </a:r>
          </a:p>
          <a:p>
            <a:r>
              <a:rPr lang="en-US" dirty="0" smtClean="0"/>
              <a:t> Therefore </a:t>
            </a:r>
            <a:r>
              <a:rPr lang="en-US" dirty="0" smtClean="0">
                <a:solidFill>
                  <a:srgbClr val="0000CC"/>
                </a:solidFill>
              </a:rPr>
              <a:t>reasoning</a:t>
            </a:r>
            <a:r>
              <a:rPr lang="en-US" dirty="0" smtClean="0"/>
              <a:t> must be </a:t>
            </a:r>
            <a:r>
              <a:rPr lang="en-US" dirty="0" smtClean="0">
                <a:solidFill>
                  <a:srgbClr val="0000CC"/>
                </a:solidFill>
              </a:rPr>
              <a:t>able</a:t>
            </a:r>
            <a:r>
              <a:rPr lang="en-US" dirty="0" smtClean="0"/>
              <a:t> to </a:t>
            </a:r>
            <a:r>
              <a:rPr lang="en-US" dirty="0" smtClean="0">
                <a:solidFill>
                  <a:srgbClr val="0000CC"/>
                </a:solidFill>
              </a:rPr>
              <a:t>operate</a:t>
            </a:r>
            <a:r>
              <a:rPr lang="en-US" dirty="0" smtClean="0"/>
              <a:t> under </a:t>
            </a:r>
            <a:r>
              <a:rPr lang="en-US" dirty="0" smtClean="0">
                <a:solidFill>
                  <a:srgbClr val="0000CC"/>
                </a:solidFill>
              </a:rPr>
              <a:t>uncertainty</a:t>
            </a:r>
            <a:r>
              <a:rPr lang="en-US" dirty="0" smtClean="0"/>
              <a:t>.</a:t>
            </a:r>
          </a:p>
          <a:p>
            <a:r>
              <a:rPr lang="en-US" dirty="0" smtClean="0"/>
              <a:t> </a:t>
            </a:r>
            <a:r>
              <a:rPr lang="en-US" b="1" dirty="0" smtClean="0"/>
              <a:t>■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AI</a:t>
            </a:r>
            <a:r>
              <a:rPr lang="en-US" dirty="0" smtClean="0"/>
              <a:t> systems must have </a:t>
            </a:r>
            <a:r>
              <a:rPr lang="en-US" dirty="0" smtClean="0">
                <a:solidFill>
                  <a:srgbClr val="0000FF"/>
                </a:solidFill>
              </a:rPr>
              <a:t>ability</a:t>
            </a:r>
            <a:r>
              <a:rPr lang="en-US" dirty="0" smtClean="0"/>
              <a:t> to </a:t>
            </a:r>
            <a:r>
              <a:rPr lang="en-US" dirty="0" smtClean="0">
                <a:solidFill>
                  <a:srgbClr val="0000FF"/>
                </a:solidFill>
              </a:rPr>
              <a:t>reason</a:t>
            </a:r>
            <a:r>
              <a:rPr lang="en-US" dirty="0" smtClean="0"/>
              <a:t> under conditions of </a:t>
            </a:r>
            <a:r>
              <a:rPr lang="en-US" dirty="0" smtClean="0">
                <a:solidFill>
                  <a:srgbClr val="0000FF"/>
                </a:solidFill>
              </a:rPr>
              <a:t>uncertainty</a:t>
            </a:r>
            <a:r>
              <a:rPr lang="en-US" dirty="0" smtClean="0"/>
              <a:t>.</a:t>
            </a:r>
          </a:p>
          <a:p>
            <a:pPr lvl="1">
              <a:buNone/>
            </a:pPr>
            <a:r>
              <a:rPr lang="en-US" b="1" dirty="0" smtClean="0">
                <a:solidFill>
                  <a:srgbClr val="C00000"/>
                </a:solidFill>
              </a:rPr>
              <a:t>Uncertainties</a:t>
            </a:r>
            <a:r>
              <a:rPr lang="en-US" dirty="0" smtClean="0"/>
              <a:t>			</a:t>
            </a:r>
            <a:r>
              <a:rPr lang="en-US" b="1" dirty="0" smtClean="0"/>
              <a:t> </a:t>
            </a:r>
            <a:r>
              <a:rPr lang="en-US" b="1" dirty="0" smtClean="0">
                <a:solidFill>
                  <a:srgbClr val="C00000"/>
                </a:solidFill>
              </a:rPr>
              <a:t>Desired</a:t>
            </a:r>
            <a:r>
              <a:rPr lang="en-US" b="1" dirty="0" smtClean="0"/>
              <a:t> </a:t>
            </a:r>
            <a:r>
              <a:rPr lang="en-US" b="1" dirty="0" smtClean="0">
                <a:solidFill>
                  <a:srgbClr val="C00000"/>
                </a:solidFill>
              </a:rPr>
              <a:t>action</a:t>
            </a:r>
            <a:endParaRPr lang="en-US" dirty="0" smtClean="0">
              <a:solidFill>
                <a:srgbClr val="C00000"/>
              </a:solidFill>
            </a:endParaRPr>
          </a:p>
          <a:p>
            <a:pPr lvl="1">
              <a:buNone/>
            </a:pPr>
            <a:r>
              <a:rPr lang="en-US" sz="2000" b="1" dirty="0" smtClean="0"/>
              <a:t>‡</a:t>
            </a:r>
            <a:r>
              <a:rPr lang="en-US" sz="2000" dirty="0" smtClean="0"/>
              <a:t> </a:t>
            </a:r>
            <a:r>
              <a:rPr lang="en-US" sz="2000" dirty="0" smtClean="0">
                <a:solidFill>
                  <a:srgbClr val="0000CC"/>
                </a:solidFill>
              </a:rPr>
              <a:t>Incompleteness</a:t>
            </a:r>
            <a:r>
              <a:rPr lang="en-US" sz="2000" dirty="0" smtClean="0"/>
              <a:t> Knowledge	          </a:t>
            </a:r>
            <a:r>
              <a:rPr lang="en-US" sz="2000" dirty="0" smtClean="0">
                <a:solidFill>
                  <a:srgbClr val="0000CC"/>
                </a:solidFill>
              </a:rPr>
              <a:t>Compensate</a:t>
            </a:r>
            <a:r>
              <a:rPr lang="en-US" sz="2000" dirty="0" smtClean="0"/>
              <a:t> for </a:t>
            </a:r>
            <a:r>
              <a:rPr lang="en-US" sz="2000" dirty="0" smtClean="0">
                <a:solidFill>
                  <a:srgbClr val="0000CC"/>
                </a:solidFill>
              </a:rPr>
              <a:t>lack</a:t>
            </a:r>
            <a:r>
              <a:rPr lang="en-US" sz="2000" dirty="0" smtClean="0"/>
              <a:t> of knowledge</a:t>
            </a:r>
          </a:p>
          <a:p>
            <a:pPr lvl="1">
              <a:buNone/>
            </a:pPr>
            <a:r>
              <a:rPr lang="en-US" sz="2000" b="1" dirty="0" smtClean="0"/>
              <a:t>‡</a:t>
            </a:r>
            <a:r>
              <a:rPr lang="en-US" sz="2000" dirty="0" smtClean="0"/>
              <a:t> </a:t>
            </a:r>
            <a:r>
              <a:rPr lang="en-US" sz="2000" dirty="0" smtClean="0">
                <a:solidFill>
                  <a:srgbClr val="0000CC"/>
                </a:solidFill>
              </a:rPr>
              <a:t>Inconsistencies</a:t>
            </a:r>
            <a:r>
              <a:rPr lang="en-US" sz="2000" dirty="0" smtClean="0"/>
              <a:t> Knowledge	          </a:t>
            </a:r>
            <a:r>
              <a:rPr lang="en-US" sz="2000" dirty="0" smtClean="0">
                <a:solidFill>
                  <a:srgbClr val="0000CC"/>
                </a:solidFill>
              </a:rPr>
              <a:t>Resolve</a:t>
            </a:r>
            <a:r>
              <a:rPr lang="en-US" sz="2000" dirty="0" smtClean="0"/>
              <a:t> </a:t>
            </a:r>
            <a:r>
              <a:rPr lang="en-US" sz="2000" dirty="0" smtClean="0">
                <a:solidFill>
                  <a:srgbClr val="0000CC"/>
                </a:solidFill>
              </a:rPr>
              <a:t>ambiguities</a:t>
            </a:r>
            <a:r>
              <a:rPr lang="en-US" sz="2000" dirty="0" smtClean="0"/>
              <a:t> and </a:t>
            </a:r>
            <a:r>
              <a:rPr lang="en-US" sz="2000" dirty="0" smtClean="0">
                <a:solidFill>
                  <a:srgbClr val="0000CC"/>
                </a:solidFill>
              </a:rPr>
              <a:t>contradictions</a:t>
            </a:r>
          </a:p>
          <a:p>
            <a:pPr lvl="1">
              <a:buNone/>
            </a:pPr>
            <a:r>
              <a:rPr lang="en-US" sz="2000" b="1" dirty="0" smtClean="0"/>
              <a:t>‡</a:t>
            </a:r>
            <a:r>
              <a:rPr lang="en-US" sz="2000" dirty="0" smtClean="0"/>
              <a:t> </a:t>
            </a:r>
            <a:r>
              <a:rPr lang="en-US" sz="2000" dirty="0" smtClean="0">
                <a:solidFill>
                  <a:srgbClr val="0000CC"/>
                </a:solidFill>
              </a:rPr>
              <a:t>Changing</a:t>
            </a:r>
            <a:r>
              <a:rPr lang="en-US" sz="2000" dirty="0" smtClean="0"/>
              <a:t> Knowledge                      </a:t>
            </a:r>
            <a:r>
              <a:rPr lang="en-US" sz="2000" dirty="0" smtClean="0">
                <a:solidFill>
                  <a:srgbClr val="0000CC"/>
                </a:solidFill>
              </a:rPr>
              <a:t>Update</a:t>
            </a:r>
            <a:r>
              <a:rPr lang="en-US" sz="2000" dirty="0" smtClean="0"/>
              <a:t> the </a:t>
            </a:r>
            <a:r>
              <a:rPr lang="en-US" sz="2000" dirty="0" smtClean="0">
                <a:solidFill>
                  <a:srgbClr val="0000CC"/>
                </a:solidFill>
              </a:rPr>
              <a:t>knowledge</a:t>
            </a:r>
            <a:r>
              <a:rPr lang="en-US" sz="2000" dirty="0" smtClean="0"/>
              <a:t> base </a:t>
            </a:r>
            <a:r>
              <a:rPr lang="en-US" sz="2000" dirty="0" smtClean="0">
                <a:solidFill>
                  <a:srgbClr val="0000CC"/>
                </a:solidFill>
              </a:rPr>
              <a:t>over</a:t>
            </a:r>
            <a:r>
              <a:rPr lang="en-US" sz="2000" dirty="0" smtClean="0"/>
              <a:t> </a:t>
            </a:r>
            <a:r>
              <a:rPr lang="en-US" sz="2000" dirty="0" smtClean="0">
                <a:solidFill>
                  <a:srgbClr val="0000CC"/>
                </a:solidFill>
              </a:rPr>
              <a:t>time</a:t>
            </a:r>
          </a:p>
          <a:p>
            <a:pPr lvl="1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62000"/>
            <a:ext cx="8991600" cy="5562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b="1" dirty="0" smtClean="0"/>
              <a:t>Example 2: P(A and B) if events A and B are </a:t>
            </a:r>
            <a:r>
              <a:rPr lang="en-US" sz="2400" b="1" dirty="0" smtClean="0">
                <a:solidFill>
                  <a:srgbClr val="FF0000"/>
                </a:solidFill>
              </a:rPr>
              <a:t>not</a:t>
            </a:r>
            <a:r>
              <a:rPr lang="en-US" sz="2400" b="1" dirty="0" smtClean="0"/>
              <a:t> </a:t>
            </a:r>
            <a:r>
              <a:rPr lang="en-US" sz="2400" b="1" dirty="0" smtClean="0">
                <a:solidFill>
                  <a:srgbClr val="FF0000"/>
                </a:solidFill>
              </a:rPr>
              <a:t>independent</a:t>
            </a:r>
            <a:endParaRPr lang="en-US" sz="2400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Draw a card from a deck, not replacing it, draw another card. Find probability that </a:t>
            </a:r>
            <a:r>
              <a:rPr lang="en-US" dirty="0" smtClean="0">
                <a:solidFill>
                  <a:srgbClr val="0000CC"/>
                </a:solidFill>
              </a:rPr>
              <a:t>both</a:t>
            </a:r>
            <a:r>
              <a:rPr lang="en-US" dirty="0" smtClean="0"/>
              <a:t> cards are </a:t>
            </a:r>
            <a:r>
              <a:rPr lang="en-US" dirty="0" smtClean="0">
                <a:solidFill>
                  <a:srgbClr val="0000CC"/>
                </a:solidFill>
              </a:rPr>
              <a:t>Aces</a:t>
            </a:r>
            <a:r>
              <a:rPr lang="en-US" dirty="0" smtClean="0"/>
              <a:t> </a:t>
            </a:r>
            <a:r>
              <a:rPr lang="en-US" dirty="0" err="1" smtClean="0"/>
              <a:t>ie</a:t>
            </a:r>
            <a:r>
              <a:rPr lang="en-US" dirty="0" smtClean="0"/>
              <a:t> the 1st card is Ace (event A) and the 2nd card is also Ace (event B).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Since 4 of 52 cards are Aces, therefore probability</a:t>
            </a:r>
          </a:p>
          <a:p>
            <a:pPr>
              <a:buNone/>
            </a:pPr>
            <a:r>
              <a:rPr lang="en-US" dirty="0" smtClean="0"/>
              <a:t>           P(A) = 4/52</a:t>
            </a:r>
          </a:p>
          <a:p>
            <a:pPr>
              <a:buNone/>
            </a:pPr>
            <a:r>
              <a:rPr lang="en-US" dirty="0" smtClean="0"/>
              <a:t>                    = 1/13.</a:t>
            </a:r>
          </a:p>
          <a:p>
            <a:r>
              <a:rPr lang="en-US" dirty="0" smtClean="0"/>
              <a:t>Of the 51 remaining cards, 3 are aces. so, probability of 2nd</a:t>
            </a:r>
          </a:p>
          <a:p>
            <a:pPr>
              <a:buNone/>
            </a:pPr>
            <a:r>
              <a:rPr lang="en-US" dirty="0" smtClean="0"/>
              <a:t>card is also Ace (event B) is P(B|A) = 3/51 = 1/17.</a:t>
            </a:r>
          </a:p>
          <a:p>
            <a:r>
              <a:rPr lang="en-US" dirty="0" smtClean="0"/>
              <a:t>Therefore,</a:t>
            </a:r>
            <a:r>
              <a:rPr lang="en-US" b="1" dirty="0" smtClean="0"/>
              <a:t> P(A and B)</a:t>
            </a:r>
            <a:r>
              <a:rPr lang="en-US" dirty="0" smtClean="0"/>
              <a:t> = p(A) x p(B|A)</a:t>
            </a:r>
          </a:p>
          <a:p>
            <a:pPr>
              <a:buNone/>
            </a:pPr>
            <a:r>
              <a:rPr lang="en-US" dirty="0" smtClean="0"/>
              <a:t>                                            = 1/13 x 1/17 = 1/221</a:t>
            </a:r>
            <a:endParaRPr lang="en-US" dirty="0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7912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b="1" dirty="0" smtClean="0">
                <a:solidFill>
                  <a:srgbClr val="C00000"/>
                </a:solidFill>
              </a:rPr>
              <a:t>■ Probability of A or B  is P(A or B)</a:t>
            </a:r>
            <a:endParaRPr lang="en-US" dirty="0" smtClean="0">
              <a:solidFill>
                <a:srgbClr val="C00000"/>
              </a:solidFill>
            </a:endParaRPr>
          </a:p>
          <a:p>
            <a:pPr>
              <a:buNone/>
            </a:pPr>
            <a:endParaRPr lang="en-US" b="1" dirty="0" smtClean="0"/>
          </a:p>
          <a:p>
            <a:r>
              <a:rPr lang="en-US" dirty="0" smtClean="0"/>
              <a:t>The </a:t>
            </a:r>
            <a:r>
              <a:rPr lang="en-US" dirty="0" smtClean="0">
                <a:solidFill>
                  <a:srgbClr val="0000CC"/>
                </a:solidFill>
              </a:rPr>
              <a:t>probability</a:t>
            </a:r>
            <a:r>
              <a:rPr lang="en-US" dirty="0" smtClean="0"/>
              <a:t> of </a:t>
            </a:r>
            <a:r>
              <a:rPr lang="en-US" b="1" dirty="0" smtClean="0">
                <a:solidFill>
                  <a:srgbClr val="0000CC"/>
                </a:solidFill>
              </a:rPr>
              <a:t>either</a:t>
            </a:r>
            <a:r>
              <a:rPr lang="en-US" dirty="0" smtClean="0"/>
              <a:t> event</a:t>
            </a:r>
            <a:r>
              <a:rPr lang="en-US" b="1" dirty="0" smtClean="0"/>
              <a:t> </a:t>
            </a:r>
            <a:r>
              <a:rPr lang="en-US" b="1" dirty="0" smtClean="0">
                <a:solidFill>
                  <a:srgbClr val="0000CC"/>
                </a:solidFill>
              </a:rPr>
              <a:t>A</a:t>
            </a:r>
            <a:r>
              <a:rPr lang="en-US" dirty="0" smtClean="0"/>
              <a:t> or event</a:t>
            </a:r>
            <a:r>
              <a:rPr lang="en-US" b="1" dirty="0" smtClean="0"/>
              <a:t> </a:t>
            </a:r>
            <a:r>
              <a:rPr lang="en-US" b="1" dirty="0" smtClean="0">
                <a:solidFill>
                  <a:srgbClr val="0000CC"/>
                </a:solidFill>
              </a:rPr>
              <a:t>B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00CC"/>
                </a:solidFill>
              </a:rPr>
              <a:t>occur</a:t>
            </a:r>
            <a:r>
              <a:rPr lang="en-US" dirty="0" smtClean="0"/>
              <a:t>.</a:t>
            </a:r>
          </a:p>
          <a:p>
            <a:r>
              <a:rPr lang="en-US" dirty="0" smtClean="0"/>
              <a:t>Two events are mutually exclusive if they cannot occur at same time.</a:t>
            </a:r>
          </a:p>
          <a:p>
            <a:pPr>
              <a:buNone/>
            </a:pPr>
            <a:r>
              <a:rPr lang="en-US" b="1" dirty="0" smtClean="0"/>
              <a:t>‡ If </a:t>
            </a:r>
            <a:r>
              <a:rPr lang="en-US" b="1" dirty="0" smtClean="0">
                <a:solidFill>
                  <a:srgbClr val="0000CC"/>
                </a:solidFill>
              </a:rPr>
              <a:t>A</a:t>
            </a:r>
            <a:r>
              <a:rPr lang="en-US" b="1" dirty="0" smtClean="0"/>
              <a:t> and </a:t>
            </a:r>
            <a:r>
              <a:rPr lang="en-US" b="1" dirty="0" smtClean="0">
                <a:solidFill>
                  <a:srgbClr val="0000CC"/>
                </a:solidFill>
              </a:rPr>
              <a:t>B</a:t>
            </a:r>
            <a:r>
              <a:rPr lang="en-US" b="1" dirty="0" smtClean="0"/>
              <a:t> are </a:t>
            </a:r>
            <a:r>
              <a:rPr lang="en-US" b="1" dirty="0" smtClean="0">
                <a:solidFill>
                  <a:srgbClr val="0000CC"/>
                </a:solidFill>
              </a:rPr>
              <a:t>mutually</a:t>
            </a:r>
            <a:r>
              <a:rPr lang="en-US" b="1" dirty="0" smtClean="0"/>
              <a:t> </a:t>
            </a:r>
            <a:r>
              <a:rPr lang="en-US" b="1" dirty="0" smtClean="0">
                <a:solidFill>
                  <a:srgbClr val="0000CC"/>
                </a:solidFill>
              </a:rPr>
              <a:t>exclusive</a:t>
            </a:r>
            <a:endParaRPr lang="en-US" dirty="0" smtClean="0">
              <a:solidFill>
                <a:srgbClr val="0000CC"/>
              </a:solidFill>
            </a:endParaRPr>
          </a:p>
          <a:p>
            <a:pPr>
              <a:buNone/>
            </a:pPr>
            <a:r>
              <a:rPr lang="en-US" dirty="0" smtClean="0"/>
              <a:t>    then probability that events</a:t>
            </a:r>
            <a:r>
              <a:rPr lang="en-US" b="1" dirty="0" smtClean="0"/>
              <a:t> A</a:t>
            </a:r>
            <a:r>
              <a:rPr lang="en-US" dirty="0" smtClean="0"/>
              <a:t> or</a:t>
            </a:r>
            <a:r>
              <a:rPr lang="en-US" b="1" dirty="0" smtClean="0"/>
              <a:t> B</a:t>
            </a:r>
            <a:r>
              <a:rPr lang="en-US" dirty="0" smtClean="0"/>
              <a:t> occur is:</a:t>
            </a:r>
          </a:p>
          <a:p>
            <a:pPr>
              <a:buNone/>
            </a:pPr>
            <a:r>
              <a:rPr lang="en-US" b="1" dirty="0" smtClean="0"/>
              <a:t>           </a:t>
            </a:r>
            <a:r>
              <a:rPr lang="en-US" b="1" dirty="0" smtClean="0">
                <a:solidFill>
                  <a:srgbClr val="C00000"/>
                </a:solidFill>
              </a:rPr>
              <a:t>P(A or B) = p(A) + p(B)</a:t>
            </a:r>
            <a:endParaRPr lang="en-US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en-US" dirty="0" smtClean="0"/>
              <a:t>     i.e. </a:t>
            </a:r>
            <a:r>
              <a:rPr lang="en-US" dirty="0" smtClean="0">
                <a:solidFill>
                  <a:srgbClr val="0000CC"/>
                </a:solidFill>
              </a:rPr>
              <a:t>sum</a:t>
            </a:r>
            <a:r>
              <a:rPr lang="en-US" dirty="0" smtClean="0"/>
              <a:t> of probability of</a:t>
            </a:r>
            <a:r>
              <a:rPr lang="en-US" b="1" dirty="0" smtClean="0"/>
              <a:t> A</a:t>
            </a:r>
            <a:r>
              <a:rPr lang="en-US" dirty="0" smtClean="0"/>
              <a:t> and probability of</a:t>
            </a:r>
            <a:r>
              <a:rPr lang="en-US" b="1" dirty="0" smtClean="0"/>
              <a:t> B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b="1" dirty="0" smtClean="0"/>
              <a:t>‡ If </a:t>
            </a:r>
            <a:r>
              <a:rPr lang="en-US" b="1" dirty="0" smtClean="0">
                <a:solidFill>
                  <a:srgbClr val="0000CC"/>
                </a:solidFill>
              </a:rPr>
              <a:t>A</a:t>
            </a:r>
            <a:r>
              <a:rPr lang="en-US" b="1" dirty="0" smtClean="0"/>
              <a:t> and </a:t>
            </a:r>
            <a:r>
              <a:rPr lang="en-US" b="1" dirty="0" smtClean="0">
                <a:solidFill>
                  <a:srgbClr val="0000CC"/>
                </a:solidFill>
              </a:rPr>
              <a:t>B</a:t>
            </a:r>
            <a:r>
              <a:rPr lang="en-US" b="1" dirty="0" smtClean="0"/>
              <a:t> are </a:t>
            </a:r>
            <a:r>
              <a:rPr lang="en-US" b="1" dirty="0" smtClean="0">
                <a:solidFill>
                  <a:srgbClr val="C00000"/>
                </a:solidFill>
              </a:rPr>
              <a:t>not</a:t>
            </a:r>
            <a:r>
              <a:rPr lang="en-US" b="1" dirty="0" smtClean="0"/>
              <a:t> </a:t>
            </a:r>
            <a:r>
              <a:rPr lang="en-US" b="1" dirty="0" smtClean="0">
                <a:solidFill>
                  <a:srgbClr val="0000CC"/>
                </a:solidFill>
              </a:rPr>
              <a:t>mutually</a:t>
            </a:r>
            <a:r>
              <a:rPr lang="en-US" b="1" dirty="0" smtClean="0"/>
              <a:t> </a:t>
            </a:r>
            <a:r>
              <a:rPr lang="en-US" b="1" dirty="0" smtClean="0">
                <a:solidFill>
                  <a:srgbClr val="0000CC"/>
                </a:solidFill>
              </a:rPr>
              <a:t>exclusive</a:t>
            </a:r>
            <a:endParaRPr lang="en-US" dirty="0" smtClean="0">
              <a:solidFill>
                <a:srgbClr val="0000CC"/>
              </a:solidFill>
            </a:endParaRPr>
          </a:p>
          <a:p>
            <a:pPr>
              <a:buNone/>
            </a:pPr>
            <a:r>
              <a:rPr lang="en-US" dirty="0" smtClean="0"/>
              <a:t>    then probability that events</a:t>
            </a:r>
            <a:r>
              <a:rPr lang="en-US" b="1" dirty="0" smtClean="0"/>
              <a:t> A</a:t>
            </a:r>
            <a:r>
              <a:rPr lang="en-US" dirty="0" smtClean="0"/>
              <a:t> and</a:t>
            </a:r>
            <a:r>
              <a:rPr lang="en-US" b="1" dirty="0" smtClean="0"/>
              <a:t> B</a:t>
            </a:r>
            <a:r>
              <a:rPr lang="en-US" dirty="0" smtClean="0"/>
              <a:t> both occur is:</a:t>
            </a:r>
          </a:p>
          <a:p>
            <a:pPr>
              <a:buNone/>
            </a:pPr>
            <a:r>
              <a:rPr lang="en-US" b="1" dirty="0" smtClean="0"/>
              <a:t>          </a:t>
            </a:r>
            <a:r>
              <a:rPr lang="en-US" b="1" dirty="0" smtClean="0">
                <a:solidFill>
                  <a:srgbClr val="C00000"/>
                </a:solidFill>
              </a:rPr>
              <a:t>P(A or B) = </a:t>
            </a:r>
            <a:r>
              <a:rPr lang="en-US" b="1" dirty="0" smtClean="0">
                <a:solidFill>
                  <a:srgbClr val="C00000"/>
                </a:solidFill>
              </a:rPr>
              <a:t>p(A) + p(B</a:t>
            </a:r>
            <a:r>
              <a:rPr lang="en-US" b="1" dirty="0" smtClean="0">
                <a:solidFill>
                  <a:srgbClr val="C00000"/>
                </a:solidFill>
              </a:rPr>
              <a:t>) – </a:t>
            </a:r>
            <a:r>
              <a:rPr lang="en-US" b="1" dirty="0" smtClean="0">
                <a:solidFill>
                  <a:srgbClr val="C00000"/>
                </a:solidFill>
              </a:rPr>
              <a:t>P(A and B)   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smtClean="0"/>
              <a:t>where</a:t>
            </a:r>
          </a:p>
          <a:p>
            <a:pPr>
              <a:buNone/>
            </a:pPr>
            <a:r>
              <a:rPr lang="en-US" b="1" dirty="0" smtClean="0"/>
              <a:t>    P(A and B)</a:t>
            </a:r>
            <a:r>
              <a:rPr lang="en-US" dirty="0" smtClean="0"/>
              <a:t> is probability that events</a:t>
            </a:r>
            <a:r>
              <a:rPr lang="en-US" b="1" dirty="0" smtClean="0"/>
              <a:t> A</a:t>
            </a:r>
            <a:r>
              <a:rPr lang="en-US" dirty="0" smtClean="0"/>
              <a:t> and</a:t>
            </a:r>
            <a:r>
              <a:rPr lang="en-US" b="1" dirty="0" smtClean="0"/>
              <a:t> B</a:t>
            </a:r>
            <a:r>
              <a:rPr lang="en-US" dirty="0" smtClean="0"/>
              <a:t> both occur while events</a:t>
            </a:r>
            <a:r>
              <a:rPr lang="en-US" b="1" dirty="0" smtClean="0"/>
              <a:t> A</a:t>
            </a:r>
            <a:r>
              <a:rPr lang="en-US" dirty="0" smtClean="0"/>
              <a:t> and</a:t>
            </a:r>
            <a:r>
              <a:rPr lang="en-US" b="1" dirty="0" smtClean="0"/>
              <a:t> B</a:t>
            </a:r>
            <a:r>
              <a:rPr lang="en-US" dirty="0" smtClean="0"/>
              <a:t> are </a:t>
            </a:r>
            <a:r>
              <a:rPr lang="en-US" dirty="0" smtClean="0">
                <a:solidFill>
                  <a:srgbClr val="0000CC"/>
                </a:solidFill>
              </a:rPr>
              <a:t>independent.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638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Example 1: P(A or B) if events A or B are mutually exclusive</a:t>
            </a:r>
            <a:endParaRPr lang="en-US" dirty="0" smtClean="0"/>
          </a:p>
          <a:p>
            <a:pPr>
              <a:buNone/>
            </a:pPr>
            <a:r>
              <a:rPr lang="en-US" dirty="0" smtClean="0">
                <a:solidFill>
                  <a:srgbClr val="0000CC"/>
                </a:solidFill>
              </a:rPr>
              <a:t>Rolling a die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Find probability of getting either, event </a:t>
            </a:r>
            <a:r>
              <a:rPr lang="en-US" b="1" dirty="0" smtClean="0">
                <a:solidFill>
                  <a:srgbClr val="0000CC"/>
                </a:solidFill>
              </a:rPr>
              <a:t>A</a:t>
            </a:r>
            <a:r>
              <a:rPr lang="en-US" dirty="0" smtClean="0"/>
              <a:t> as </a:t>
            </a:r>
            <a:r>
              <a:rPr lang="en-US" b="1" dirty="0" smtClean="0">
                <a:solidFill>
                  <a:srgbClr val="0000CC"/>
                </a:solidFill>
              </a:rPr>
              <a:t>1</a:t>
            </a:r>
            <a:r>
              <a:rPr lang="en-US" dirty="0" smtClean="0"/>
              <a:t> or event </a:t>
            </a:r>
            <a:r>
              <a:rPr lang="en-US" b="1" dirty="0" smtClean="0">
                <a:solidFill>
                  <a:srgbClr val="0000CC"/>
                </a:solidFill>
              </a:rPr>
              <a:t>B</a:t>
            </a:r>
            <a:r>
              <a:rPr lang="en-US" dirty="0" smtClean="0"/>
              <a:t> as </a:t>
            </a:r>
            <a:r>
              <a:rPr lang="en-US" b="1" dirty="0" smtClean="0">
                <a:solidFill>
                  <a:srgbClr val="0000CC"/>
                </a:solidFill>
              </a:rPr>
              <a:t>6</a:t>
            </a:r>
            <a:r>
              <a:rPr lang="en-US" dirty="0" smtClean="0"/>
              <a:t>?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Since it is impossible to get both, the event A as 1 and event B as 6 in same roll, these </a:t>
            </a:r>
            <a:r>
              <a:rPr lang="en-US" dirty="0" smtClean="0">
                <a:solidFill>
                  <a:srgbClr val="0000CC"/>
                </a:solidFill>
              </a:rPr>
              <a:t>two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00CC"/>
                </a:solidFill>
              </a:rPr>
              <a:t>events</a:t>
            </a:r>
            <a:r>
              <a:rPr lang="en-US" dirty="0" smtClean="0"/>
              <a:t> are </a:t>
            </a:r>
            <a:r>
              <a:rPr lang="en-US" dirty="0" smtClean="0">
                <a:solidFill>
                  <a:srgbClr val="0000CC"/>
                </a:solidFill>
              </a:rPr>
              <a:t>mutually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00CC"/>
                </a:solidFill>
              </a:rPr>
              <a:t>exclusive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 probability P(A) = P(1) = 1/6 and P(B) = P(6) = 1/6</a:t>
            </a:r>
          </a:p>
          <a:p>
            <a:r>
              <a:rPr lang="en-US" dirty="0" smtClean="0"/>
              <a:t>Hence probability of either event A or event B is :</a:t>
            </a:r>
          </a:p>
          <a:p>
            <a:pPr>
              <a:buNone/>
            </a:pPr>
            <a:r>
              <a:rPr lang="en-US" b="1" dirty="0" smtClean="0"/>
              <a:t>	P(A or B)</a:t>
            </a:r>
            <a:r>
              <a:rPr lang="en-US" dirty="0" smtClean="0"/>
              <a:t> = p(A) + p(B) = 1/6 + 1/6 = 1/3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7150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b="1" dirty="0" smtClean="0"/>
              <a:t>Example 2: P(A or B) if events A or B are not mutually exclusive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Find </a:t>
            </a:r>
            <a:r>
              <a:rPr lang="en-US" dirty="0" smtClean="0">
                <a:solidFill>
                  <a:srgbClr val="0000CC"/>
                </a:solidFill>
              </a:rPr>
              <a:t>probability</a:t>
            </a:r>
            <a:r>
              <a:rPr lang="en-US" dirty="0" smtClean="0"/>
              <a:t> that a </a:t>
            </a:r>
            <a:r>
              <a:rPr lang="en-US" dirty="0" smtClean="0">
                <a:solidFill>
                  <a:srgbClr val="0000CC"/>
                </a:solidFill>
              </a:rPr>
              <a:t>card</a:t>
            </a:r>
            <a:r>
              <a:rPr lang="en-US" dirty="0" smtClean="0"/>
              <a:t> from a deck will be either an</a:t>
            </a:r>
          </a:p>
          <a:p>
            <a:pPr>
              <a:buNone/>
            </a:pPr>
            <a:r>
              <a:rPr lang="en-US" dirty="0" smtClean="0">
                <a:solidFill>
                  <a:srgbClr val="0000CC"/>
                </a:solidFill>
              </a:rPr>
              <a:t>Ace</a:t>
            </a:r>
            <a:r>
              <a:rPr lang="en-US" dirty="0" smtClean="0"/>
              <a:t> or a </a:t>
            </a:r>
            <a:r>
              <a:rPr lang="en-US" dirty="0" smtClean="0">
                <a:solidFill>
                  <a:srgbClr val="0000CC"/>
                </a:solidFill>
              </a:rPr>
              <a:t>Spade</a:t>
            </a:r>
            <a:r>
              <a:rPr lang="en-US" dirty="0" smtClean="0"/>
              <a:t>?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probability P(A) is P(Ace) = 4/52 and</a:t>
            </a:r>
          </a:p>
          <a:p>
            <a:r>
              <a:rPr lang="en-US" dirty="0" smtClean="0"/>
              <a:t> P(B) is P(spade) = 13/52.</a:t>
            </a:r>
          </a:p>
          <a:p>
            <a:r>
              <a:rPr lang="en-US" dirty="0" smtClean="0"/>
              <a:t>Only way in a single draw to be Ace and Spade is Ace of Spade; which is only one, </a:t>
            </a:r>
          </a:p>
          <a:p>
            <a:r>
              <a:rPr lang="en-US" dirty="0" smtClean="0"/>
              <a:t>  so probability P(A and B) is P(Ace and Spade) = 1/52.</a:t>
            </a:r>
          </a:p>
          <a:p>
            <a:r>
              <a:rPr lang="en-US" dirty="0" smtClean="0"/>
              <a:t>Therefore, the probability of event A or B is :</a:t>
            </a:r>
          </a:p>
          <a:p>
            <a:pPr>
              <a:buNone/>
            </a:pPr>
            <a:r>
              <a:rPr lang="en-US" b="1" dirty="0" smtClean="0"/>
              <a:t>       P(A or B)</a:t>
            </a:r>
            <a:r>
              <a:rPr lang="en-US" dirty="0" smtClean="0"/>
              <a:t> = P(A) + P(B) – P(A and B)</a:t>
            </a:r>
          </a:p>
          <a:p>
            <a:pPr>
              <a:buNone/>
            </a:pPr>
            <a:r>
              <a:rPr lang="en-US" dirty="0" smtClean="0"/>
              <a:t>                         = P(ace) + P(spade) - P(Ace and Spade) </a:t>
            </a:r>
          </a:p>
          <a:p>
            <a:pPr>
              <a:buNone/>
            </a:pPr>
            <a:r>
              <a:rPr lang="en-US" dirty="0" smtClean="0"/>
              <a:t>                         = 4/52 + 13/52 - 1/52 </a:t>
            </a:r>
            <a:br>
              <a:rPr lang="en-US" dirty="0" smtClean="0"/>
            </a:br>
            <a:r>
              <a:rPr lang="en-US" dirty="0" smtClean="0"/>
              <a:t>                      = 16/52 = 4/13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533400"/>
            <a:ext cx="8153400" cy="59040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990600"/>
            <a:ext cx="8365841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457200"/>
            <a:ext cx="8763000" cy="61722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800" b="1" dirty="0" smtClean="0">
                <a:solidFill>
                  <a:srgbClr val="C00000"/>
                </a:solidFill>
              </a:rPr>
              <a:t> </a:t>
            </a:r>
            <a:r>
              <a:rPr lang="en-US" sz="2800" b="1" dirty="0" smtClean="0">
                <a:solidFill>
                  <a:srgbClr val="C00000"/>
                </a:solidFill>
              </a:rPr>
              <a:t>     </a:t>
            </a:r>
            <a:r>
              <a:rPr lang="en-US" sz="2800" b="1" dirty="0" smtClean="0">
                <a:solidFill>
                  <a:srgbClr val="FF0000"/>
                </a:solidFill>
              </a:rPr>
              <a:t>Bayesian reasoning</a:t>
            </a:r>
          </a:p>
          <a:p>
            <a:pPr>
              <a:buNone/>
            </a:pPr>
            <a:endParaRPr lang="en-US" sz="2800" dirty="0" smtClean="0">
              <a:solidFill>
                <a:srgbClr val="C00000"/>
              </a:solidFill>
            </a:endParaRPr>
          </a:p>
          <a:p>
            <a:r>
              <a:rPr lang="en-US" sz="2200" dirty="0" smtClean="0">
                <a:solidFill>
                  <a:srgbClr val="FF0000"/>
                </a:solidFill>
              </a:rPr>
              <a:t>Bayesian</a:t>
            </a:r>
            <a:r>
              <a:rPr lang="en-US" sz="2200" dirty="0" smtClean="0"/>
              <a:t> view of </a:t>
            </a:r>
            <a:r>
              <a:rPr lang="en-US" sz="2200" dirty="0" smtClean="0">
                <a:solidFill>
                  <a:srgbClr val="FF0000"/>
                </a:solidFill>
              </a:rPr>
              <a:t>probability</a:t>
            </a:r>
            <a:r>
              <a:rPr lang="en-US" sz="2200" dirty="0" smtClean="0"/>
              <a:t> is related to </a:t>
            </a:r>
            <a:r>
              <a:rPr lang="en-US" sz="2200" b="1" dirty="0" smtClean="0">
                <a:solidFill>
                  <a:srgbClr val="0000CC"/>
                </a:solidFill>
              </a:rPr>
              <a:t>degree</a:t>
            </a:r>
            <a:r>
              <a:rPr lang="en-US" sz="2200" b="1" dirty="0" smtClean="0"/>
              <a:t> </a:t>
            </a:r>
            <a:r>
              <a:rPr lang="en-US" sz="2200" b="1" dirty="0" smtClean="0">
                <a:solidFill>
                  <a:srgbClr val="0000CC"/>
                </a:solidFill>
              </a:rPr>
              <a:t>of</a:t>
            </a:r>
            <a:r>
              <a:rPr lang="en-US" sz="2200" b="1" dirty="0" smtClean="0"/>
              <a:t>  </a:t>
            </a:r>
            <a:r>
              <a:rPr lang="en-US" sz="2200" b="1" dirty="0" smtClean="0">
                <a:solidFill>
                  <a:srgbClr val="0000CC"/>
                </a:solidFill>
              </a:rPr>
              <a:t>belief</a:t>
            </a:r>
            <a:r>
              <a:rPr lang="en-US" sz="2200" dirty="0" smtClean="0"/>
              <a:t>.</a:t>
            </a:r>
          </a:p>
          <a:p>
            <a:r>
              <a:rPr lang="en-US" sz="2200" dirty="0" smtClean="0"/>
              <a:t>It is a </a:t>
            </a:r>
            <a:r>
              <a:rPr lang="en-US" sz="2200" dirty="0" smtClean="0">
                <a:solidFill>
                  <a:srgbClr val="0000CC"/>
                </a:solidFill>
              </a:rPr>
              <a:t>measure</a:t>
            </a:r>
            <a:r>
              <a:rPr lang="en-US" sz="2200" dirty="0" smtClean="0"/>
              <a:t> of the </a:t>
            </a:r>
            <a:r>
              <a:rPr lang="en-US" sz="2200" dirty="0" smtClean="0">
                <a:solidFill>
                  <a:srgbClr val="0000CC"/>
                </a:solidFill>
              </a:rPr>
              <a:t>plausibility</a:t>
            </a:r>
            <a:r>
              <a:rPr lang="en-US" sz="2200" dirty="0" smtClean="0"/>
              <a:t> </a:t>
            </a:r>
            <a:r>
              <a:rPr lang="ar-EG" sz="2200" dirty="0" smtClean="0"/>
              <a:t>تصديق</a:t>
            </a:r>
            <a:r>
              <a:rPr lang="en-US" sz="2200" dirty="0" smtClean="0"/>
              <a:t> </a:t>
            </a:r>
            <a:r>
              <a:rPr lang="en-US" sz="2200" dirty="0" smtClean="0"/>
              <a:t>of </a:t>
            </a:r>
            <a:r>
              <a:rPr lang="en-US" sz="2200" dirty="0" smtClean="0"/>
              <a:t>an </a:t>
            </a:r>
            <a:r>
              <a:rPr lang="en-US" sz="2200" dirty="0" smtClean="0">
                <a:solidFill>
                  <a:srgbClr val="0000CC"/>
                </a:solidFill>
              </a:rPr>
              <a:t>event</a:t>
            </a:r>
            <a:r>
              <a:rPr lang="en-US" sz="2200" dirty="0" smtClean="0"/>
              <a:t> given </a:t>
            </a:r>
            <a:r>
              <a:rPr lang="en-US" sz="2200" dirty="0" smtClean="0">
                <a:solidFill>
                  <a:srgbClr val="0000CC"/>
                </a:solidFill>
              </a:rPr>
              <a:t>incomplete</a:t>
            </a:r>
            <a:r>
              <a:rPr lang="en-US" sz="2200" dirty="0" smtClean="0"/>
              <a:t> </a:t>
            </a:r>
            <a:r>
              <a:rPr lang="en-US" sz="2200" dirty="0" smtClean="0">
                <a:solidFill>
                  <a:srgbClr val="0000CC"/>
                </a:solidFill>
              </a:rPr>
              <a:t>knowledge</a:t>
            </a:r>
            <a:r>
              <a:rPr lang="en-US" sz="2200" dirty="0" smtClean="0"/>
              <a:t>.</a:t>
            </a:r>
          </a:p>
          <a:p>
            <a:r>
              <a:rPr lang="en-US" sz="2200" dirty="0" smtClean="0"/>
              <a:t> </a:t>
            </a:r>
            <a:r>
              <a:rPr lang="en-US" sz="2200" dirty="0" smtClean="0"/>
              <a:t>The </a:t>
            </a:r>
            <a:r>
              <a:rPr lang="en-US" sz="2200" dirty="0" smtClean="0">
                <a:solidFill>
                  <a:srgbClr val="FF0000"/>
                </a:solidFill>
              </a:rPr>
              <a:t>probability</a:t>
            </a:r>
            <a:r>
              <a:rPr lang="en-US" sz="2200" dirty="0" smtClean="0"/>
              <a:t> of an event</a:t>
            </a:r>
            <a:r>
              <a:rPr lang="en-US" sz="2200" b="1" dirty="0" smtClean="0"/>
              <a:t> </a:t>
            </a:r>
            <a:r>
              <a:rPr lang="en-US" sz="2200" b="1" dirty="0" smtClean="0">
                <a:solidFill>
                  <a:srgbClr val="FF0000"/>
                </a:solidFill>
              </a:rPr>
              <a:t>A</a:t>
            </a:r>
            <a:r>
              <a:rPr lang="en-US" sz="2200" dirty="0" smtClean="0"/>
              <a:t> </a:t>
            </a:r>
            <a:r>
              <a:rPr lang="en-US" sz="2200" dirty="0" smtClean="0">
                <a:solidFill>
                  <a:srgbClr val="0000CC"/>
                </a:solidFill>
              </a:rPr>
              <a:t>conditional</a:t>
            </a:r>
            <a:r>
              <a:rPr lang="en-US" sz="2200" dirty="0" smtClean="0"/>
              <a:t> on another event</a:t>
            </a:r>
            <a:r>
              <a:rPr lang="en-US" sz="2200" b="1" dirty="0" smtClean="0"/>
              <a:t> </a:t>
            </a:r>
            <a:r>
              <a:rPr lang="en-US" sz="2200" b="1" dirty="0" smtClean="0">
                <a:solidFill>
                  <a:srgbClr val="FF0000"/>
                </a:solidFill>
              </a:rPr>
              <a:t>B</a:t>
            </a:r>
            <a:r>
              <a:rPr lang="en-US" sz="2200" dirty="0" smtClean="0"/>
              <a:t> </a:t>
            </a:r>
            <a:r>
              <a:rPr lang="en-US" sz="2200" dirty="0" err="1" smtClean="0"/>
              <a:t>ie</a:t>
            </a:r>
            <a:r>
              <a:rPr lang="en-US" sz="2200" b="1" dirty="0" smtClean="0"/>
              <a:t> </a:t>
            </a:r>
            <a:r>
              <a:rPr lang="en-US" sz="2200" b="1" dirty="0" smtClean="0">
                <a:solidFill>
                  <a:srgbClr val="FF0000"/>
                </a:solidFill>
              </a:rPr>
              <a:t>P(A|B</a:t>
            </a:r>
            <a:r>
              <a:rPr lang="en-US" sz="2200" b="1" dirty="0" smtClean="0"/>
              <a:t>)</a:t>
            </a:r>
            <a:r>
              <a:rPr lang="en-US" sz="2200" dirty="0" smtClean="0"/>
              <a:t> is generally </a:t>
            </a:r>
            <a:r>
              <a:rPr lang="en-US" sz="2200" dirty="0" smtClean="0">
                <a:solidFill>
                  <a:srgbClr val="0000FF"/>
                </a:solidFill>
              </a:rPr>
              <a:t>different</a:t>
            </a:r>
            <a:r>
              <a:rPr lang="en-US" sz="2200" dirty="0" smtClean="0"/>
              <a:t> from probability of</a:t>
            </a:r>
            <a:r>
              <a:rPr lang="en-US" sz="2200" b="1" dirty="0" smtClean="0"/>
              <a:t> B</a:t>
            </a:r>
            <a:r>
              <a:rPr lang="en-US" sz="2200" dirty="0" smtClean="0"/>
              <a:t> conditional on</a:t>
            </a:r>
            <a:r>
              <a:rPr lang="en-US" sz="2200" b="1" dirty="0" smtClean="0"/>
              <a:t> A</a:t>
            </a:r>
            <a:r>
              <a:rPr lang="en-US" sz="2200" dirty="0" smtClean="0"/>
              <a:t> </a:t>
            </a:r>
            <a:r>
              <a:rPr lang="en-US" sz="2200" dirty="0" err="1" smtClean="0"/>
              <a:t>ie</a:t>
            </a:r>
            <a:r>
              <a:rPr lang="en-US" sz="2200" b="1" dirty="0" smtClean="0"/>
              <a:t> </a:t>
            </a:r>
            <a:r>
              <a:rPr lang="en-US" sz="2200" b="1" dirty="0" smtClean="0">
                <a:solidFill>
                  <a:srgbClr val="FF0000"/>
                </a:solidFill>
              </a:rPr>
              <a:t>P(B|A)</a:t>
            </a:r>
            <a:r>
              <a:rPr lang="en-US" sz="2200" dirty="0" smtClean="0"/>
              <a:t>.</a:t>
            </a:r>
          </a:p>
          <a:p>
            <a:r>
              <a:rPr lang="en-US" sz="2200" dirty="0" smtClean="0"/>
              <a:t> </a:t>
            </a:r>
            <a:r>
              <a:rPr lang="en-US" sz="2200" b="1" dirty="0" smtClean="0"/>
              <a:t>There is a definite </a:t>
            </a:r>
            <a:r>
              <a:rPr lang="en-US" sz="2200" b="1" dirty="0" smtClean="0">
                <a:solidFill>
                  <a:srgbClr val="0000FF"/>
                </a:solidFill>
              </a:rPr>
              <a:t>relationship</a:t>
            </a:r>
            <a:r>
              <a:rPr lang="en-US" sz="2200" b="1" dirty="0" smtClean="0"/>
              <a:t> between the two, </a:t>
            </a:r>
            <a:r>
              <a:rPr lang="en-US" sz="2200" b="1" dirty="0" smtClean="0">
                <a:solidFill>
                  <a:srgbClr val="0000FF"/>
                </a:solidFill>
              </a:rPr>
              <a:t>P(A|B</a:t>
            </a:r>
            <a:r>
              <a:rPr lang="en-US" sz="2200" b="1" dirty="0" smtClean="0"/>
              <a:t>) and </a:t>
            </a:r>
            <a:r>
              <a:rPr lang="en-US" sz="2200" b="1" dirty="0" smtClean="0">
                <a:solidFill>
                  <a:srgbClr val="0000FF"/>
                </a:solidFill>
              </a:rPr>
              <a:t>P(B|A</a:t>
            </a:r>
            <a:r>
              <a:rPr lang="en-US" sz="2200" b="1" dirty="0" smtClean="0"/>
              <a:t>), and </a:t>
            </a:r>
            <a:r>
              <a:rPr lang="en-US" sz="2200" b="1" dirty="0" err="1" smtClean="0">
                <a:solidFill>
                  <a:srgbClr val="FF0000"/>
                </a:solidFill>
              </a:rPr>
              <a:t>Bayes</a:t>
            </a:r>
            <a:r>
              <a:rPr lang="en-US" sz="2200" b="1" dirty="0" smtClean="0"/>
              <a:t>' theorem is the </a:t>
            </a:r>
            <a:r>
              <a:rPr lang="en-US" sz="2200" b="1" dirty="0" smtClean="0">
                <a:solidFill>
                  <a:srgbClr val="FF0000"/>
                </a:solidFill>
              </a:rPr>
              <a:t>statement</a:t>
            </a:r>
            <a:r>
              <a:rPr lang="en-US" sz="2200" b="1" dirty="0" smtClean="0"/>
              <a:t> of that </a:t>
            </a:r>
            <a:r>
              <a:rPr lang="en-US" sz="2200" b="1" dirty="0" smtClean="0">
                <a:solidFill>
                  <a:srgbClr val="FF0000"/>
                </a:solidFill>
              </a:rPr>
              <a:t>relationship</a:t>
            </a:r>
            <a:r>
              <a:rPr lang="en-US" sz="2200" dirty="0" smtClean="0"/>
              <a:t>.</a:t>
            </a:r>
          </a:p>
          <a:p>
            <a:r>
              <a:rPr lang="en-US" sz="2200" dirty="0" smtClean="0"/>
              <a:t> </a:t>
            </a:r>
            <a:r>
              <a:rPr lang="en-US" sz="2200" b="1" dirty="0" err="1" smtClean="0">
                <a:solidFill>
                  <a:srgbClr val="C00000"/>
                </a:solidFill>
              </a:rPr>
              <a:t>Bayes</a:t>
            </a:r>
            <a:r>
              <a:rPr lang="en-US" sz="2200" b="1" dirty="0" smtClean="0">
                <a:solidFill>
                  <a:srgbClr val="0000CC"/>
                </a:solidFill>
              </a:rPr>
              <a:t> theorem is a way to calculate  </a:t>
            </a:r>
            <a:r>
              <a:rPr lang="en-US" sz="2200" b="1" dirty="0" smtClean="0">
                <a:solidFill>
                  <a:srgbClr val="FF0000"/>
                </a:solidFill>
              </a:rPr>
              <a:t>P(A|B)</a:t>
            </a:r>
            <a:r>
              <a:rPr lang="en-US" sz="2200" b="1" dirty="0" smtClean="0">
                <a:solidFill>
                  <a:srgbClr val="0000CC"/>
                </a:solidFill>
              </a:rPr>
              <a:t>  from a knowledge of  </a:t>
            </a:r>
            <a:r>
              <a:rPr lang="en-US" sz="2200" b="1" dirty="0" smtClean="0">
                <a:solidFill>
                  <a:srgbClr val="FF0000"/>
                </a:solidFill>
              </a:rPr>
              <a:t>P(B|A</a:t>
            </a:r>
            <a:r>
              <a:rPr lang="en-US" sz="2200" b="1" dirty="0" smtClean="0">
                <a:solidFill>
                  <a:srgbClr val="FF0000"/>
                </a:solidFill>
              </a:rPr>
              <a:t>)</a:t>
            </a:r>
            <a:r>
              <a:rPr lang="en-US" sz="2200" b="1" dirty="0" smtClean="0">
                <a:solidFill>
                  <a:srgbClr val="0000CC"/>
                </a:solidFill>
              </a:rPr>
              <a:t>.</a:t>
            </a:r>
            <a:endParaRPr lang="en-US" sz="2200" b="1" dirty="0" smtClean="0">
              <a:solidFill>
                <a:srgbClr val="0000CC"/>
              </a:solidFill>
            </a:endParaRP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3800" y="838200"/>
            <a:ext cx="84608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562600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sz="3000" b="1" dirty="0" smtClean="0">
                <a:solidFill>
                  <a:srgbClr val="C00000"/>
                </a:solidFill>
              </a:rPr>
              <a:t>Applying </a:t>
            </a:r>
            <a:r>
              <a:rPr lang="en-US" sz="3000" b="1" dirty="0" err="1" smtClean="0">
                <a:solidFill>
                  <a:srgbClr val="C00000"/>
                </a:solidFill>
              </a:rPr>
              <a:t>Bayes</a:t>
            </a:r>
            <a:r>
              <a:rPr lang="en-US" sz="3000" b="1" dirty="0" smtClean="0">
                <a:solidFill>
                  <a:srgbClr val="C00000"/>
                </a:solidFill>
              </a:rPr>
              <a:t>' Theorem :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b="1" dirty="0" err="1" smtClean="0">
                <a:solidFill>
                  <a:srgbClr val="C00000"/>
                </a:solidFill>
              </a:rPr>
              <a:t>Bayes</a:t>
            </a:r>
            <a:r>
              <a:rPr lang="en-US" b="1" dirty="0" smtClean="0"/>
              <a:t>' </a:t>
            </a:r>
            <a:r>
              <a:rPr lang="en-US" b="1" dirty="0" smtClean="0">
                <a:solidFill>
                  <a:srgbClr val="C00000"/>
                </a:solidFill>
              </a:rPr>
              <a:t>theorem</a:t>
            </a:r>
            <a:r>
              <a:rPr lang="en-US" b="1" dirty="0" smtClean="0"/>
              <a:t> is applied while following </a:t>
            </a:r>
            <a:r>
              <a:rPr lang="en-US" b="1" dirty="0" smtClean="0">
                <a:solidFill>
                  <a:srgbClr val="FF0000"/>
                </a:solidFill>
              </a:rPr>
              <a:t>conditions</a:t>
            </a:r>
            <a:r>
              <a:rPr lang="en-US" b="1" dirty="0" smtClean="0"/>
              <a:t> </a:t>
            </a:r>
            <a:r>
              <a:rPr lang="en-US" b="1" dirty="0" smtClean="0">
                <a:solidFill>
                  <a:srgbClr val="FF0000"/>
                </a:solidFill>
              </a:rPr>
              <a:t>exist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 </a:t>
            </a:r>
            <a:r>
              <a:rPr lang="en-US" b="1" dirty="0" smtClean="0"/>
              <a:t>‡</a:t>
            </a:r>
            <a:r>
              <a:rPr lang="en-US" dirty="0" smtClean="0"/>
              <a:t> the sample </a:t>
            </a:r>
            <a:r>
              <a:rPr lang="en-US" dirty="0" smtClean="0">
                <a:solidFill>
                  <a:srgbClr val="0000CC"/>
                </a:solidFill>
              </a:rPr>
              <a:t>space</a:t>
            </a:r>
            <a:r>
              <a:rPr lang="en-US" b="1" dirty="0" smtClean="0"/>
              <a:t> </a:t>
            </a:r>
            <a:r>
              <a:rPr lang="en-US" b="1" dirty="0" smtClean="0">
                <a:solidFill>
                  <a:srgbClr val="C00000"/>
                </a:solidFill>
              </a:rPr>
              <a:t>S</a:t>
            </a:r>
            <a:r>
              <a:rPr lang="en-US" dirty="0" smtClean="0"/>
              <a:t> is </a:t>
            </a:r>
            <a:r>
              <a:rPr lang="en-US" dirty="0" smtClean="0">
                <a:solidFill>
                  <a:srgbClr val="0000CC"/>
                </a:solidFill>
              </a:rPr>
              <a:t>partitioned</a:t>
            </a:r>
            <a:r>
              <a:rPr lang="en-US" dirty="0" smtClean="0"/>
              <a:t> into a </a:t>
            </a:r>
            <a:r>
              <a:rPr lang="en-US" dirty="0" smtClean="0">
                <a:solidFill>
                  <a:srgbClr val="0000CC"/>
                </a:solidFill>
              </a:rPr>
              <a:t>set</a:t>
            </a:r>
            <a:r>
              <a:rPr lang="en-US" dirty="0" smtClean="0"/>
              <a:t> of </a:t>
            </a:r>
            <a:r>
              <a:rPr lang="en-US" dirty="0" smtClean="0">
                <a:solidFill>
                  <a:srgbClr val="0000CC"/>
                </a:solidFill>
              </a:rPr>
              <a:t>mutually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00CC"/>
                </a:solidFill>
              </a:rPr>
              <a:t>exclusive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00CC"/>
                </a:solidFill>
              </a:rPr>
              <a:t>events</a:t>
            </a:r>
            <a:r>
              <a:rPr lang="en-US" b="1" dirty="0" smtClean="0"/>
              <a:t> {A1, A2, . . . . . , An }.</a:t>
            </a:r>
            <a:endParaRPr lang="en-US" dirty="0" smtClean="0"/>
          </a:p>
          <a:p>
            <a:pPr>
              <a:buNone/>
            </a:pPr>
            <a:r>
              <a:rPr lang="en-US" b="1" dirty="0" smtClean="0"/>
              <a:t> ‡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00CC"/>
                </a:solidFill>
              </a:rPr>
              <a:t>within</a:t>
            </a:r>
            <a:r>
              <a:rPr lang="en-US" b="1" dirty="0" smtClean="0"/>
              <a:t> </a:t>
            </a:r>
            <a:r>
              <a:rPr lang="en-US" b="1" dirty="0" smtClean="0">
                <a:solidFill>
                  <a:srgbClr val="C00000"/>
                </a:solidFill>
              </a:rPr>
              <a:t>S</a:t>
            </a:r>
            <a:r>
              <a:rPr lang="en-US" dirty="0" smtClean="0"/>
              <a:t>, there </a:t>
            </a:r>
            <a:r>
              <a:rPr lang="en-US" dirty="0" smtClean="0">
                <a:solidFill>
                  <a:srgbClr val="0000CC"/>
                </a:solidFill>
              </a:rPr>
              <a:t>exists</a:t>
            </a:r>
            <a:r>
              <a:rPr lang="en-US" dirty="0" smtClean="0"/>
              <a:t> an </a:t>
            </a:r>
            <a:r>
              <a:rPr lang="en-US" dirty="0" smtClean="0">
                <a:solidFill>
                  <a:srgbClr val="0000CC"/>
                </a:solidFill>
              </a:rPr>
              <a:t>event</a:t>
            </a:r>
            <a:r>
              <a:rPr lang="en-US" b="1" dirty="0" smtClean="0"/>
              <a:t> </a:t>
            </a:r>
            <a:r>
              <a:rPr lang="en-US" b="1" dirty="0" smtClean="0">
                <a:solidFill>
                  <a:srgbClr val="C00000"/>
                </a:solidFill>
              </a:rPr>
              <a:t>B</a:t>
            </a:r>
            <a:r>
              <a:rPr lang="en-US" dirty="0" smtClean="0"/>
              <a:t>, for which</a:t>
            </a:r>
            <a:r>
              <a:rPr lang="en-US" b="1" dirty="0" smtClean="0"/>
              <a:t> </a:t>
            </a:r>
            <a:r>
              <a:rPr lang="en-US" b="1" dirty="0" smtClean="0">
                <a:solidFill>
                  <a:srgbClr val="C00000"/>
                </a:solidFill>
              </a:rPr>
              <a:t>P(B) &gt; 0</a:t>
            </a:r>
            <a:r>
              <a:rPr lang="en-US" b="1" dirty="0" smtClean="0"/>
              <a:t>.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 </a:t>
            </a:r>
            <a:r>
              <a:rPr lang="en-US" b="1" dirty="0" smtClean="0"/>
              <a:t>‡</a:t>
            </a:r>
            <a:r>
              <a:rPr lang="en-US" dirty="0" smtClean="0"/>
              <a:t> the </a:t>
            </a:r>
            <a:r>
              <a:rPr lang="en-US" dirty="0" smtClean="0">
                <a:solidFill>
                  <a:srgbClr val="0000CC"/>
                </a:solidFill>
              </a:rPr>
              <a:t>goal</a:t>
            </a:r>
            <a:r>
              <a:rPr lang="en-US" dirty="0" smtClean="0"/>
              <a:t> is to </a:t>
            </a:r>
            <a:r>
              <a:rPr lang="en-US" dirty="0" smtClean="0">
                <a:solidFill>
                  <a:srgbClr val="0000CC"/>
                </a:solidFill>
              </a:rPr>
              <a:t>compute</a:t>
            </a:r>
            <a:r>
              <a:rPr lang="en-US" dirty="0" smtClean="0"/>
              <a:t> a </a:t>
            </a:r>
            <a:r>
              <a:rPr lang="en-US" dirty="0" smtClean="0">
                <a:solidFill>
                  <a:srgbClr val="0000CC"/>
                </a:solidFill>
              </a:rPr>
              <a:t>conditional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00CC"/>
                </a:solidFill>
              </a:rPr>
              <a:t>probability</a:t>
            </a:r>
            <a:r>
              <a:rPr lang="en-US" dirty="0" smtClean="0"/>
              <a:t> of the form :</a:t>
            </a:r>
          </a:p>
          <a:p>
            <a:pPr>
              <a:buNone/>
            </a:pPr>
            <a:r>
              <a:rPr lang="en-US" b="1" dirty="0" smtClean="0">
                <a:solidFill>
                  <a:srgbClr val="C00000"/>
                </a:solidFill>
              </a:rPr>
              <a:t>                   	 P(</a:t>
            </a:r>
            <a:r>
              <a:rPr lang="en-US" b="1" dirty="0" err="1" smtClean="0">
                <a:solidFill>
                  <a:srgbClr val="C00000"/>
                </a:solidFill>
              </a:rPr>
              <a:t>Ak|B</a:t>
            </a:r>
            <a:r>
              <a:rPr lang="en-US" b="1" dirty="0" smtClean="0">
                <a:solidFill>
                  <a:srgbClr val="C00000"/>
                </a:solidFill>
              </a:rPr>
              <a:t>)</a:t>
            </a:r>
            <a:endParaRPr lang="en-US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en-US" b="1" dirty="0" smtClean="0"/>
              <a:t> ‡</a:t>
            </a:r>
            <a:r>
              <a:rPr lang="en-US" dirty="0" smtClean="0"/>
              <a:t> you </a:t>
            </a:r>
            <a:r>
              <a:rPr lang="en-US" dirty="0" smtClean="0">
                <a:solidFill>
                  <a:srgbClr val="0000CC"/>
                </a:solidFill>
              </a:rPr>
              <a:t>know</a:t>
            </a:r>
            <a:r>
              <a:rPr lang="en-US" dirty="0" smtClean="0"/>
              <a:t> at least </a:t>
            </a:r>
            <a:r>
              <a:rPr lang="en-US" dirty="0" smtClean="0">
                <a:solidFill>
                  <a:srgbClr val="0000CC"/>
                </a:solidFill>
              </a:rPr>
              <a:t>one</a:t>
            </a:r>
            <a:r>
              <a:rPr lang="en-US" dirty="0" smtClean="0"/>
              <a:t> of the </a:t>
            </a:r>
            <a:r>
              <a:rPr lang="en-US" dirty="0" smtClean="0">
                <a:solidFill>
                  <a:srgbClr val="0000CC"/>
                </a:solidFill>
              </a:rPr>
              <a:t>two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00CC"/>
                </a:solidFill>
              </a:rPr>
              <a:t>sets</a:t>
            </a:r>
            <a:r>
              <a:rPr lang="en-US" dirty="0" smtClean="0"/>
              <a:t> of </a:t>
            </a:r>
            <a:r>
              <a:rPr lang="en-US" dirty="0" smtClean="0">
                <a:solidFill>
                  <a:srgbClr val="0000CC"/>
                </a:solidFill>
              </a:rPr>
              <a:t>probabilities</a:t>
            </a:r>
            <a:r>
              <a:rPr lang="en-US" dirty="0" smtClean="0"/>
              <a:t> described below</a:t>
            </a:r>
          </a:p>
          <a:p>
            <a:pPr>
              <a:buNone/>
            </a:pPr>
            <a:r>
              <a:rPr lang="en-US" b="1" dirty="0" smtClean="0"/>
              <a:t>      ◊ P(</a:t>
            </a:r>
            <a:r>
              <a:rPr lang="en-US" b="1" dirty="0" err="1" smtClean="0"/>
              <a:t>Ak</a:t>
            </a:r>
            <a:r>
              <a:rPr lang="en-US" b="1" dirty="0" smtClean="0"/>
              <a:t> ∩ B)</a:t>
            </a:r>
            <a:r>
              <a:rPr lang="en-US" dirty="0" smtClean="0"/>
              <a:t> for each</a:t>
            </a:r>
            <a:r>
              <a:rPr lang="en-US" b="1" dirty="0" smtClean="0"/>
              <a:t> </a:t>
            </a:r>
            <a:r>
              <a:rPr lang="en-US" b="1" dirty="0" err="1" smtClean="0"/>
              <a:t>Ak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 </a:t>
            </a:r>
          </a:p>
          <a:p>
            <a:pPr>
              <a:buNone/>
            </a:pPr>
            <a:r>
              <a:rPr lang="en-US" b="1" dirty="0" smtClean="0"/>
              <a:t>      ◊ P(</a:t>
            </a:r>
            <a:r>
              <a:rPr lang="en-US" b="1" dirty="0" err="1" smtClean="0"/>
              <a:t>Ak</a:t>
            </a:r>
            <a:r>
              <a:rPr lang="en-US" b="1" dirty="0" smtClean="0"/>
              <a:t>) and P(</a:t>
            </a:r>
            <a:r>
              <a:rPr lang="en-US" b="1" dirty="0" err="1" smtClean="0"/>
              <a:t>B|Ak</a:t>
            </a:r>
            <a:r>
              <a:rPr lang="en-US" b="1" dirty="0" smtClean="0"/>
              <a:t>) for each </a:t>
            </a:r>
            <a:r>
              <a:rPr lang="en-US" b="1" dirty="0" err="1" smtClean="0"/>
              <a:t>Ak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 </a:t>
            </a: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562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Example 1:   </a:t>
            </a:r>
            <a:r>
              <a:rPr lang="en-US" b="1" dirty="0" smtClean="0">
                <a:solidFill>
                  <a:srgbClr val="0000CC"/>
                </a:solidFill>
              </a:rPr>
              <a:t>Applying </a:t>
            </a:r>
            <a:r>
              <a:rPr lang="en-US" b="1" dirty="0" err="1" smtClean="0">
                <a:solidFill>
                  <a:srgbClr val="0000CC"/>
                </a:solidFill>
              </a:rPr>
              <a:t>Bayes</a:t>
            </a:r>
            <a:r>
              <a:rPr lang="en-US" b="1" dirty="0" smtClean="0">
                <a:solidFill>
                  <a:srgbClr val="0000CC"/>
                </a:solidFill>
              </a:rPr>
              <a:t>' Theorem</a:t>
            </a:r>
            <a:endParaRPr lang="en-US" dirty="0" smtClean="0">
              <a:solidFill>
                <a:srgbClr val="0000CC"/>
              </a:solidFill>
            </a:endParaRPr>
          </a:p>
          <a:p>
            <a:pPr>
              <a:buNone/>
            </a:pP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dirty="0" smtClean="0"/>
              <a:t> </a:t>
            </a:r>
            <a:r>
              <a:rPr lang="en-US" b="1" dirty="0" smtClean="0">
                <a:solidFill>
                  <a:srgbClr val="C00000"/>
                </a:solidFill>
              </a:rPr>
              <a:t>Problem</a:t>
            </a:r>
            <a:r>
              <a:rPr lang="en-US" b="1" dirty="0" smtClean="0"/>
              <a:t> :</a:t>
            </a:r>
            <a:r>
              <a:rPr lang="en-US" dirty="0" smtClean="0"/>
              <a:t> Marie's marriage is tomorrow.</a:t>
            </a:r>
          </a:p>
          <a:p>
            <a:pPr>
              <a:buNone/>
            </a:pPr>
            <a:r>
              <a:rPr lang="en-US" dirty="0" smtClean="0"/>
              <a:t>in recent years, each year it has rained only 5 days.</a:t>
            </a:r>
          </a:p>
          <a:p>
            <a:pPr>
              <a:buNone/>
            </a:pPr>
            <a:r>
              <a:rPr lang="en-US" dirty="0" smtClean="0"/>
              <a:t>the weatherman has predicted rain for tomorrow.</a:t>
            </a:r>
          </a:p>
          <a:p>
            <a:pPr>
              <a:buNone/>
            </a:pPr>
            <a:r>
              <a:rPr lang="en-US" dirty="0" smtClean="0"/>
              <a:t>when it actually rains, the weatherman correctly forecasts rain 90% of the time.</a:t>
            </a:r>
          </a:p>
          <a:p>
            <a:pPr>
              <a:buNone/>
            </a:pPr>
            <a:r>
              <a:rPr lang="en-US" dirty="0" smtClean="0"/>
              <a:t>when it doesn't rain, the weatherman incorrectly forecasts rain 10% of the time.</a:t>
            </a:r>
          </a:p>
          <a:p>
            <a:pPr>
              <a:buNone/>
            </a:pPr>
            <a:r>
              <a:rPr lang="en-US" b="1" dirty="0" smtClean="0"/>
              <a:t>The question :</a:t>
            </a:r>
            <a:r>
              <a:rPr lang="en-US" dirty="0" smtClean="0"/>
              <a:t> What is the probability that it will rain on the day of Marie's wedding?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8229600" cy="609600"/>
          </a:xfrm>
        </p:spPr>
        <p:txBody>
          <a:bodyPr>
            <a:noAutofit/>
          </a:bodyPr>
          <a:lstStyle/>
          <a:p>
            <a:pPr algn="ctr"/>
            <a:r>
              <a:rPr lang="en-US" sz="4000" b="1" dirty="0" smtClean="0">
                <a:solidFill>
                  <a:srgbClr val="C00000"/>
                </a:solidFill>
              </a:rPr>
              <a:t> </a:t>
            </a:r>
            <a:r>
              <a:rPr lang="en-US" sz="4000" b="1" dirty="0" smtClean="0">
                <a:solidFill>
                  <a:srgbClr val="C00000"/>
                </a:solidFill>
              </a:rPr>
              <a:t>Sources of Uncertainty in Reasoning</a:t>
            </a:r>
            <a:endParaRPr lang="en-US" sz="4000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458200" cy="5181600"/>
          </a:xfrm>
        </p:spPr>
        <p:txBody>
          <a:bodyPr>
            <a:normAutofit fontScale="92500"/>
          </a:bodyPr>
          <a:lstStyle/>
          <a:p>
            <a:pPr marL="0" indent="0"/>
            <a:r>
              <a:rPr lang="en-US" dirty="0" smtClean="0"/>
              <a:t> In </a:t>
            </a:r>
            <a:r>
              <a:rPr lang="en-US" dirty="0" smtClean="0">
                <a:solidFill>
                  <a:srgbClr val="0000FF"/>
                </a:solidFill>
              </a:rPr>
              <a:t>many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00FF"/>
                </a:solidFill>
              </a:rPr>
              <a:t>problem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00FF"/>
                </a:solidFill>
              </a:rPr>
              <a:t>domains</a:t>
            </a:r>
            <a:r>
              <a:rPr lang="en-US" dirty="0" smtClean="0"/>
              <a:t> it is </a:t>
            </a:r>
            <a:r>
              <a:rPr lang="en-US" dirty="0" smtClean="0">
                <a:solidFill>
                  <a:srgbClr val="FF0000"/>
                </a:solidFill>
              </a:rPr>
              <a:t>not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00CC"/>
                </a:solidFill>
              </a:rPr>
              <a:t>possible</a:t>
            </a:r>
            <a:r>
              <a:rPr lang="en-US" dirty="0" smtClean="0"/>
              <a:t> to create </a:t>
            </a:r>
            <a:r>
              <a:rPr lang="en-US" dirty="0" smtClean="0">
                <a:solidFill>
                  <a:srgbClr val="FF0000"/>
                </a:solidFill>
              </a:rPr>
              <a:t>complete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FF0000"/>
                </a:solidFill>
              </a:rPr>
              <a:t>consistent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00CC"/>
                </a:solidFill>
              </a:rPr>
              <a:t>models</a:t>
            </a:r>
            <a:r>
              <a:rPr lang="en-US" dirty="0" smtClean="0"/>
              <a:t> of the </a:t>
            </a:r>
            <a:r>
              <a:rPr lang="en-US" dirty="0" smtClean="0">
                <a:solidFill>
                  <a:srgbClr val="0000CC"/>
                </a:solidFill>
              </a:rPr>
              <a:t>world</a:t>
            </a:r>
            <a:r>
              <a:rPr lang="en-US" dirty="0" smtClean="0"/>
              <a:t>. </a:t>
            </a:r>
          </a:p>
          <a:p>
            <a:pPr marL="0" indent="0"/>
            <a:r>
              <a:rPr lang="en-US" dirty="0" smtClean="0"/>
              <a:t> Therefore </a:t>
            </a:r>
            <a:r>
              <a:rPr lang="en-US" dirty="0" smtClean="0">
                <a:solidFill>
                  <a:srgbClr val="0000CC"/>
                </a:solidFill>
              </a:rPr>
              <a:t>agents</a:t>
            </a:r>
            <a:r>
              <a:rPr lang="en-US" dirty="0" smtClean="0"/>
              <a:t> (and people) must </a:t>
            </a:r>
            <a:r>
              <a:rPr lang="en-US" dirty="0" smtClean="0">
                <a:solidFill>
                  <a:srgbClr val="0000CC"/>
                </a:solidFill>
              </a:rPr>
              <a:t>act</a:t>
            </a:r>
            <a:r>
              <a:rPr lang="en-US" dirty="0" smtClean="0"/>
              <a:t> in </a:t>
            </a:r>
            <a:r>
              <a:rPr lang="en-US" dirty="0" smtClean="0">
                <a:solidFill>
                  <a:srgbClr val="FF0000"/>
                </a:solidFill>
              </a:rPr>
              <a:t>uncertain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00CC"/>
                </a:solidFill>
              </a:rPr>
              <a:t>worlds.</a:t>
            </a:r>
            <a:endParaRPr lang="en-US" dirty="0" smtClean="0"/>
          </a:p>
          <a:p>
            <a:pPr marL="0" indent="0"/>
            <a:r>
              <a:rPr lang="en-US" dirty="0" smtClean="0"/>
              <a:t> We want an </a:t>
            </a:r>
            <a:r>
              <a:rPr lang="en-US" dirty="0" smtClean="0">
                <a:solidFill>
                  <a:srgbClr val="0000FF"/>
                </a:solidFill>
              </a:rPr>
              <a:t>agent</a:t>
            </a:r>
            <a:r>
              <a:rPr lang="en-US" dirty="0" smtClean="0"/>
              <a:t> to make </a:t>
            </a:r>
            <a:r>
              <a:rPr lang="en-US" dirty="0" smtClean="0">
                <a:solidFill>
                  <a:srgbClr val="FF0000"/>
                </a:solidFill>
              </a:rPr>
              <a:t>rational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decisions</a:t>
            </a:r>
            <a:r>
              <a:rPr lang="en-US" dirty="0" smtClean="0"/>
              <a:t> even when there is </a:t>
            </a:r>
            <a:r>
              <a:rPr lang="en-US" dirty="0" smtClean="0">
                <a:solidFill>
                  <a:srgbClr val="0000FF"/>
                </a:solidFill>
              </a:rPr>
              <a:t>no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00FF"/>
                </a:solidFill>
              </a:rPr>
              <a:t>enough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00FF"/>
                </a:solidFill>
              </a:rPr>
              <a:t>information</a:t>
            </a:r>
            <a:r>
              <a:rPr lang="en-US" dirty="0" smtClean="0"/>
              <a:t> to prove that an action will work.</a:t>
            </a:r>
          </a:p>
          <a:p>
            <a:pPr>
              <a:buNone/>
            </a:pPr>
            <a:r>
              <a:rPr lang="en-US" dirty="0" smtClean="0"/>
              <a:t> </a:t>
            </a:r>
            <a:r>
              <a:rPr lang="en-US" b="1" dirty="0" smtClean="0"/>
              <a:t>■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Uncertainty</a:t>
            </a:r>
            <a:r>
              <a:rPr lang="en-US" dirty="0" smtClean="0"/>
              <a:t> is present because of</a:t>
            </a:r>
          </a:p>
          <a:p>
            <a:pPr lvl="1">
              <a:buNone/>
            </a:pPr>
            <a:r>
              <a:rPr lang="en-US" b="1" dirty="0" smtClean="0"/>
              <a:t>‡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00CC"/>
                </a:solidFill>
              </a:rPr>
              <a:t>Incompleteness</a:t>
            </a:r>
          </a:p>
          <a:p>
            <a:pPr lvl="1">
              <a:buNone/>
            </a:pPr>
            <a:r>
              <a:rPr lang="en-US" b="1" dirty="0" smtClean="0"/>
              <a:t>‡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00CC"/>
                </a:solidFill>
              </a:rPr>
              <a:t>Incorrectness</a:t>
            </a:r>
          </a:p>
          <a:p>
            <a:pPr>
              <a:buNone/>
            </a:pPr>
            <a:r>
              <a:rPr lang="en-US" b="1" dirty="0" smtClean="0"/>
              <a:t>■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Uncertainty</a:t>
            </a:r>
            <a:r>
              <a:rPr lang="en-US" dirty="0" smtClean="0"/>
              <a:t> in </a:t>
            </a:r>
            <a:r>
              <a:rPr lang="en-US" dirty="0" smtClean="0">
                <a:solidFill>
                  <a:srgbClr val="FF0000"/>
                </a:solidFill>
              </a:rPr>
              <a:t>Data</a:t>
            </a:r>
            <a:r>
              <a:rPr lang="en-US" dirty="0" smtClean="0"/>
              <a:t> or </a:t>
            </a:r>
            <a:r>
              <a:rPr lang="en-US" dirty="0" smtClean="0">
                <a:solidFill>
                  <a:srgbClr val="FF0000"/>
                </a:solidFill>
              </a:rPr>
              <a:t>Expert</a:t>
            </a:r>
            <a:r>
              <a:rPr lang="en-US" dirty="0" smtClean="0"/>
              <a:t> Knowledge</a:t>
            </a:r>
          </a:p>
          <a:p>
            <a:pPr lvl="1">
              <a:buNone/>
            </a:pPr>
            <a:r>
              <a:rPr lang="en-US" b="1" dirty="0" smtClean="0"/>
              <a:t>‡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00CC"/>
                </a:solidFill>
              </a:rPr>
              <a:t>Data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00CC"/>
                </a:solidFill>
              </a:rPr>
              <a:t>derived</a:t>
            </a:r>
            <a:r>
              <a:rPr lang="en-US" dirty="0" smtClean="0"/>
              <a:t> from </a:t>
            </a:r>
            <a:r>
              <a:rPr lang="en-US" dirty="0" smtClean="0">
                <a:solidFill>
                  <a:srgbClr val="0000CC"/>
                </a:solidFill>
              </a:rPr>
              <a:t>defaults/assumptions</a:t>
            </a:r>
          </a:p>
          <a:p>
            <a:pPr lvl="1">
              <a:buNone/>
            </a:pPr>
            <a:r>
              <a:rPr lang="en-US" b="1" dirty="0" smtClean="0"/>
              <a:t>‡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00CC"/>
                </a:solidFill>
              </a:rPr>
              <a:t>Inconsistency</a:t>
            </a:r>
            <a:r>
              <a:rPr lang="en-US" dirty="0" smtClean="0"/>
              <a:t> between </a:t>
            </a:r>
            <a:r>
              <a:rPr lang="en-US" dirty="0" smtClean="0">
                <a:solidFill>
                  <a:srgbClr val="0000CC"/>
                </a:solidFill>
              </a:rPr>
              <a:t>knowledge</a:t>
            </a:r>
            <a:r>
              <a:rPr lang="en-US" dirty="0" smtClean="0"/>
              <a:t> from </a:t>
            </a:r>
            <a:r>
              <a:rPr lang="en-US" dirty="0" smtClean="0">
                <a:solidFill>
                  <a:srgbClr val="0000CC"/>
                </a:solidFill>
              </a:rPr>
              <a:t>different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00CC"/>
                </a:solidFill>
              </a:rPr>
              <a:t>experts</a:t>
            </a:r>
            <a:r>
              <a:rPr lang="en-US" dirty="0" smtClean="0"/>
              <a:t>.</a:t>
            </a:r>
          </a:p>
          <a:p>
            <a:pPr lvl="1">
              <a:buNone/>
            </a:pPr>
            <a:r>
              <a:rPr lang="en-US" b="1" dirty="0" smtClean="0"/>
              <a:t>‡</a:t>
            </a:r>
            <a:r>
              <a:rPr lang="en-US" dirty="0" smtClean="0"/>
              <a:t> “</a:t>
            </a:r>
            <a:r>
              <a:rPr lang="en-US" dirty="0" smtClean="0">
                <a:solidFill>
                  <a:srgbClr val="0000CC"/>
                </a:solidFill>
              </a:rPr>
              <a:t>Best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00CC"/>
                </a:solidFill>
              </a:rPr>
              <a:t>Guesses</a:t>
            </a:r>
            <a:r>
              <a:rPr lang="en-US" dirty="0" smtClean="0"/>
              <a:t>”</a:t>
            </a: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791200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smtClean="0"/>
              <a:t>Solution :</a:t>
            </a:r>
            <a:r>
              <a:rPr lang="en-US" dirty="0" smtClean="0"/>
              <a:t> The </a:t>
            </a:r>
            <a:r>
              <a:rPr lang="en-US" dirty="0" smtClean="0">
                <a:solidFill>
                  <a:srgbClr val="0000CC"/>
                </a:solidFill>
              </a:rPr>
              <a:t>sample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00CC"/>
                </a:solidFill>
              </a:rPr>
              <a:t>space</a:t>
            </a:r>
            <a:r>
              <a:rPr lang="en-US" dirty="0" smtClean="0"/>
              <a:t> is defined by </a:t>
            </a:r>
            <a:r>
              <a:rPr lang="en-US" dirty="0" smtClean="0">
                <a:solidFill>
                  <a:srgbClr val="0000CC"/>
                </a:solidFill>
              </a:rPr>
              <a:t>two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00CC"/>
                </a:solidFill>
              </a:rPr>
              <a:t>mutually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00CC"/>
                </a:solidFill>
              </a:rPr>
              <a:t>exclusive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00CC"/>
                </a:solidFill>
              </a:rPr>
              <a:t>events</a:t>
            </a:r>
          </a:p>
          <a:p>
            <a:r>
              <a:rPr lang="en-US" dirty="0" smtClean="0"/>
              <a:t>–</a:t>
            </a:r>
            <a:r>
              <a:rPr lang="en-US" i="1" dirty="0" smtClean="0"/>
              <a:t> "</a:t>
            </a:r>
            <a:r>
              <a:rPr lang="en-US" dirty="0" smtClean="0">
                <a:solidFill>
                  <a:srgbClr val="FF0000"/>
                </a:solidFill>
              </a:rPr>
              <a:t>it rains</a:t>
            </a:r>
            <a:r>
              <a:rPr lang="en-US" dirty="0" smtClean="0"/>
              <a:t>" or</a:t>
            </a:r>
            <a:r>
              <a:rPr lang="en-US" i="1" dirty="0" smtClean="0"/>
              <a:t> "</a:t>
            </a:r>
            <a:r>
              <a:rPr lang="en-US" dirty="0" smtClean="0">
                <a:solidFill>
                  <a:srgbClr val="FF0000"/>
                </a:solidFill>
              </a:rPr>
              <a:t>it does not rain</a:t>
            </a:r>
            <a:r>
              <a:rPr lang="en-US" i="1" dirty="0" smtClean="0"/>
              <a:t>"</a:t>
            </a:r>
            <a:r>
              <a:rPr lang="en-US" dirty="0" smtClean="0"/>
              <a:t>. Additionally, a </a:t>
            </a:r>
            <a:r>
              <a:rPr lang="en-US" dirty="0" smtClean="0">
                <a:solidFill>
                  <a:srgbClr val="0000CC"/>
                </a:solidFill>
              </a:rPr>
              <a:t>third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00CC"/>
                </a:solidFill>
              </a:rPr>
              <a:t>event</a:t>
            </a:r>
            <a:r>
              <a:rPr lang="en-US" dirty="0" smtClean="0"/>
              <a:t> occurs when the "</a:t>
            </a:r>
            <a:r>
              <a:rPr lang="en-US" dirty="0" smtClean="0">
                <a:solidFill>
                  <a:srgbClr val="FF0000"/>
                </a:solidFill>
              </a:rPr>
              <a:t>weatherman predicts rain</a:t>
            </a:r>
            <a:r>
              <a:rPr lang="en-US" dirty="0" smtClean="0"/>
              <a:t>".</a:t>
            </a:r>
          </a:p>
          <a:p>
            <a:r>
              <a:rPr lang="en-US" dirty="0" smtClean="0"/>
              <a:t>The </a:t>
            </a:r>
            <a:r>
              <a:rPr lang="en-US" dirty="0" smtClean="0">
                <a:solidFill>
                  <a:srgbClr val="0000CC"/>
                </a:solidFill>
              </a:rPr>
              <a:t>events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0000CC"/>
                </a:solidFill>
              </a:rPr>
              <a:t>probabilities</a:t>
            </a:r>
            <a:r>
              <a:rPr lang="en-US" dirty="0" smtClean="0"/>
              <a:t> are stated below.</a:t>
            </a:r>
          </a:p>
          <a:p>
            <a:r>
              <a:rPr lang="en-US" b="1" dirty="0" smtClean="0"/>
              <a:t>◊</a:t>
            </a:r>
            <a:r>
              <a:rPr lang="en-US" dirty="0" smtClean="0"/>
              <a:t> Event A1    : rains on Marie's wedding</a:t>
            </a:r>
          </a:p>
          <a:p>
            <a:r>
              <a:rPr lang="en-US" b="1" dirty="0" smtClean="0"/>
              <a:t>◊</a:t>
            </a:r>
            <a:r>
              <a:rPr lang="en-US" dirty="0" smtClean="0"/>
              <a:t> Event A2    : does not rain on Marie's wedding</a:t>
            </a:r>
          </a:p>
          <a:p>
            <a:r>
              <a:rPr lang="en-US" b="1" dirty="0" smtClean="0"/>
              <a:t>◊</a:t>
            </a:r>
            <a:r>
              <a:rPr lang="en-US" dirty="0" smtClean="0"/>
              <a:t> Event B       : weatherman predicts rain.</a:t>
            </a:r>
          </a:p>
          <a:p>
            <a:r>
              <a:rPr lang="en-US" b="1" dirty="0" smtClean="0"/>
              <a:t>◊</a:t>
            </a:r>
            <a:r>
              <a:rPr lang="en-US" dirty="0" smtClean="0"/>
              <a:t> P(A1)      = 5/365 =0.0136985 [Rains 5 days in a year.]</a:t>
            </a:r>
          </a:p>
          <a:p>
            <a:r>
              <a:rPr lang="en-US" dirty="0" smtClean="0"/>
              <a:t> </a:t>
            </a:r>
            <a:r>
              <a:rPr lang="en-US" b="1" dirty="0" smtClean="0"/>
              <a:t>◊</a:t>
            </a:r>
            <a:r>
              <a:rPr lang="en-US" dirty="0" smtClean="0"/>
              <a:t> P(A2)    = 360/365 = 0.9863014 [Does not rain 360 days in      		a year.]</a:t>
            </a:r>
          </a:p>
          <a:p>
            <a:r>
              <a:rPr lang="en-US" dirty="0" smtClean="0"/>
              <a:t> </a:t>
            </a:r>
            <a:r>
              <a:rPr lang="en-US" b="1" dirty="0" smtClean="0"/>
              <a:t>◊</a:t>
            </a:r>
            <a:r>
              <a:rPr lang="en-US" dirty="0" smtClean="0"/>
              <a:t> P(B|A1)  = 0.9 [When it rains, the weatherman predicts 		rain 90% time.]</a:t>
            </a:r>
          </a:p>
          <a:p>
            <a:r>
              <a:rPr lang="en-US" dirty="0" smtClean="0"/>
              <a:t> </a:t>
            </a:r>
            <a:r>
              <a:rPr lang="en-US" b="1" dirty="0" smtClean="0"/>
              <a:t>◊</a:t>
            </a:r>
            <a:r>
              <a:rPr lang="en-US" dirty="0" smtClean="0"/>
              <a:t> P(B|A2)  = 0.1 [When it does not rain, weatherman 			predicts rain 10% time.]</a:t>
            </a:r>
            <a:endParaRPr lang="en-US" dirty="0"/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9664" y="1066800"/>
            <a:ext cx="8424673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4432" y="762000"/>
            <a:ext cx="8335134" cy="563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474306"/>
            <a:ext cx="8382000" cy="6002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638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■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Uncertainty</a:t>
            </a:r>
            <a:r>
              <a:rPr lang="en-US" dirty="0" smtClean="0"/>
              <a:t> in </a:t>
            </a:r>
            <a:r>
              <a:rPr lang="en-US" dirty="0" smtClean="0">
                <a:solidFill>
                  <a:srgbClr val="FF0000"/>
                </a:solidFill>
              </a:rPr>
              <a:t>Knowledge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Representation</a:t>
            </a:r>
          </a:p>
          <a:p>
            <a:pPr lvl="1">
              <a:buNone/>
            </a:pPr>
            <a:r>
              <a:rPr lang="en-US" dirty="0" smtClean="0"/>
              <a:t> </a:t>
            </a:r>
            <a:r>
              <a:rPr lang="en-US" b="1" dirty="0" smtClean="0"/>
              <a:t>‡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00FF"/>
                </a:solidFill>
              </a:rPr>
              <a:t>Restricted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00FF"/>
                </a:solidFill>
              </a:rPr>
              <a:t>model</a:t>
            </a:r>
            <a:r>
              <a:rPr lang="en-US" dirty="0" smtClean="0"/>
              <a:t> of the real system.</a:t>
            </a:r>
          </a:p>
          <a:p>
            <a:pPr lvl="1">
              <a:buNone/>
            </a:pPr>
            <a:r>
              <a:rPr lang="en-US" dirty="0" smtClean="0"/>
              <a:t> </a:t>
            </a:r>
            <a:r>
              <a:rPr lang="en-US" b="1" dirty="0" smtClean="0"/>
              <a:t>‡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00FF"/>
                </a:solidFill>
              </a:rPr>
              <a:t>Limited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00FF"/>
                </a:solidFill>
              </a:rPr>
              <a:t>expressiveness</a:t>
            </a:r>
            <a:r>
              <a:rPr lang="en-US" dirty="0" smtClean="0"/>
              <a:t> of the representation mechanism.</a:t>
            </a:r>
          </a:p>
          <a:p>
            <a:pPr>
              <a:buNone/>
            </a:pPr>
            <a:r>
              <a:rPr lang="en-US" dirty="0" smtClean="0"/>
              <a:t> </a:t>
            </a:r>
          </a:p>
          <a:p>
            <a:pPr>
              <a:buNone/>
            </a:pPr>
            <a:r>
              <a:rPr lang="en-US" b="1" dirty="0" smtClean="0"/>
              <a:t>■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Uncertainty</a:t>
            </a:r>
            <a:r>
              <a:rPr lang="en-US" dirty="0" smtClean="0"/>
              <a:t> in </a:t>
            </a:r>
            <a:r>
              <a:rPr lang="en-US" dirty="0" smtClean="0">
                <a:solidFill>
                  <a:srgbClr val="FF0000"/>
                </a:solidFill>
              </a:rPr>
              <a:t>Rules</a:t>
            </a:r>
            <a:r>
              <a:rPr lang="en-US" dirty="0" smtClean="0"/>
              <a:t> or </a:t>
            </a:r>
            <a:r>
              <a:rPr lang="en-US" dirty="0" smtClean="0">
                <a:solidFill>
                  <a:srgbClr val="FF0000"/>
                </a:solidFill>
              </a:rPr>
              <a:t>Inference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Process</a:t>
            </a:r>
          </a:p>
          <a:p>
            <a:pPr lvl="1">
              <a:buNone/>
            </a:pPr>
            <a:r>
              <a:rPr lang="en-US" b="1" dirty="0" smtClean="0"/>
              <a:t>‡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00FF"/>
                </a:solidFill>
              </a:rPr>
              <a:t>Incomplete</a:t>
            </a:r>
            <a:r>
              <a:rPr lang="en-US" dirty="0" smtClean="0"/>
              <a:t> because too </a:t>
            </a:r>
            <a:r>
              <a:rPr lang="en-US" dirty="0" smtClean="0">
                <a:solidFill>
                  <a:srgbClr val="0000FF"/>
                </a:solidFill>
              </a:rPr>
              <a:t>many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00FF"/>
                </a:solidFill>
              </a:rPr>
              <a:t>conditions</a:t>
            </a:r>
            <a:r>
              <a:rPr lang="en-US" dirty="0" smtClean="0"/>
              <a:t> to be explicitly enumerated</a:t>
            </a:r>
          </a:p>
          <a:p>
            <a:pPr lvl="1">
              <a:buNone/>
            </a:pPr>
            <a:r>
              <a:rPr lang="en-US" b="1" dirty="0" smtClean="0"/>
              <a:t>‡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00FF"/>
                </a:solidFill>
              </a:rPr>
              <a:t>Incomplete</a:t>
            </a:r>
            <a:r>
              <a:rPr lang="en-US" dirty="0" smtClean="0"/>
              <a:t> because </a:t>
            </a:r>
            <a:r>
              <a:rPr lang="en-US" dirty="0" smtClean="0">
                <a:solidFill>
                  <a:srgbClr val="0000FF"/>
                </a:solidFill>
              </a:rPr>
              <a:t>some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00FF"/>
                </a:solidFill>
              </a:rPr>
              <a:t>conditions</a:t>
            </a:r>
            <a:r>
              <a:rPr lang="en-US" dirty="0" smtClean="0"/>
              <a:t> are </a:t>
            </a:r>
            <a:r>
              <a:rPr lang="en-US" dirty="0" smtClean="0">
                <a:solidFill>
                  <a:srgbClr val="0000FF"/>
                </a:solidFill>
              </a:rPr>
              <a:t>unknown</a:t>
            </a:r>
          </a:p>
          <a:p>
            <a:pPr lvl="1">
              <a:buNone/>
            </a:pPr>
            <a:r>
              <a:rPr lang="en-US" b="1" dirty="0" smtClean="0"/>
              <a:t>‡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00FF"/>
                </a:solidFill>
              </a:rPr>
              <a:t>Conflict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00FF"/>
                </a:solidFill>
              </a:rPr>
              <a:t>Resolution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685800"/>
            <a:ext cx="8534400" cy="56388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Monotonic </a:t>
            </a:r>
            <a:r>
              <a:rPr lang="en-US" b="1" dirty="0" smtClean="0">
                <a:solidFill>
                  <a:srgbClr val="C00000"/>
                </a:solidFill>
              </a:rPr>
              <a:t>Logic </a:t>
            </a:r>
            <a:r>
              <a:rPr lang="ar-EG" b="1" dirty="0" smtClean="0">
                <a:solidFill>
                  <a:srgbClr val="C00000"/>
                </a:solidFill>
              </a:rPr>
              <a:t>رتيب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endParaRPr lang="en-US" b="1" dirty="0" smtClean="0">
              <a:solidFill>
                <a:srgbClr val="C00000"/>
              </a:solidFill>
            </a:endParaRPr>
          </a:p>
          <a:p>
            <a:r>
              <a:rPr lang="en-US" dirty="0" smtClean="0"/>
              <a:t> </a:t>
            </a:r>
            <a:r>
              <a:rPr lang="en-US" dirty="0" smtClean="0"/>
              <a:t>a </a:t>
            </a:r>
            <a:r>
              <a:rPr lang="en-US" dirty="0" smtClean="0">
                <a:solidFill>
                  <a:srgbClr val="FF0000"/>
                </a:solidFill>
              </a:rPr>
              <a:t>logic</a:t>
            </a:r>
            <a:r>
              <a:rPr lang="en-US" dirty="0" smtClean="0"/>
              <a:t> is </a:t>
            </a:r>
            <a:r>
              <a:rPr lang="en-US" dirty="0" smtClean="0">
                <a:solidFill>
                  <a:srgbClr val="FF0000"/>
                </a:solidFill>
              </a:rPr>
              <a:t>monotonic</a:t>
            </a:r>
            <a:r>
              <a:rPr lang="en-US" dirty="0" smtClean="0"/>
              <a:t> if the </a:t>
            </a:r>
            <a:r>
              <a:rPr lang="en-US" dirty="0" smtClean="0">
                <a:solidFill>
                  <a:srgbClr val="0000FF"/>
                </a:solidFill>
              </a:rPr>
              <a:t>truth</a:t>
            </a:r>
            <a:r>
              <a:rPr lang="en-US" dirty="0" smtClean="0"/>
              <a:t> of a </a:t>
            </a:r>
            <a:r>
              <a:rPr lang="en-US" dirty="0" smtClean="0">
                <a:solidFill>
                  <a:srgbClr val="0000FF"/>
                </a:solidFill>
              </a:rPr>
              <a:t>proposition</a:t>
            </a:r>
            <a:r>
              <a:rPr lang="en-US" dirty="0" smtClean="0"/>
              <a:t> does </a:t>
            </a:r>
            <a:r>
              <a:rPr lang="en-US" dirty="0" smtClean="0">
                <a:solidFill>
                  <a:srgbClr val="0000FF"/>
                </a:solidFill>
              </a:rPr>
              <a:t>not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00FF"/>
                </a:solidFill>
              </a:rPr>
              <a:t>change</a:t>
            </a:r>
            <a:r>
              <a:rPr lang="en-US" dirty="0" smtClean="0"/>
              <a:t> when </a:t>
            </a:r>
            <a:r>
              <a:rPr lang="en-US" dirty="0" smtClean="0">
                <a:solidFill>
                  <a:srgbClr val="0000FF"/>
                </a:solidFill>
              </a:rPr>
              <a:t>new</a:t>
            </a:r>
            <a:r>
              <a:rPr lang="en-US" dirty="0" smtClean="0"/>
              <a:t> information (</a:t>
            </a:r>
            <a:r>
              <a:rPr lang="en-US" dirty="0" smtClean="0">
                <a:solidFill>
                  <a:srgbClr val="0000FF"/>
                </a:solidFill>
              </a:rPr>
              <a:t>axioms</a:t>
            </a:r>
            <a:r>
              <a:rPr lang="en-US" dirty="0" smtClean="0"/>
              <a:t>) are </a:t>
            </a:r>
            <a:r>
              <a:rPr lang="en-US" dirty="0" smtClean="0">
                <a:solidFill>
                  <a:srgbClr val="0000FF"/>
                </a:solidFill>
              </a:rPr>
              <a:t>added</a:t>
            </a:r>
            <a:r>
              <a:rPr lang="en-US" dirty="0" smtClean="0"/>
              <a:t>. </a:t>
            </a:r>
            <a:endParaRPr lang="en-US" dirty="0" smtClean="0"/>
          </a:p>
          <a:p>
            <a:r>
              <a:rPr lang="en-US" dirty="0" smtClean="0">
                <a:solidFill>
                  <a:srgbClr val="0000CC"/>
                </a:solidFill>
              </a:rPr>
              <a:t>Formal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00CC"/>
                </a:solidFill>
              </a:rPr>
              <a:t>logic</a:t>
            </a:r>
            <a:r>
              <a:rPr lang="en-US" dirty="0" smtClean="0"/>
              <a:t> is a </a:t>
            </a:r>
            <a:r>
              <a:rPr lang="en-US" dirty="0" smtClean="0">
                <a:solidFill>
                  <a:srgbClr val="0000CC"/>
                </a:solidFill>
              </a:rPr>
              <a:t>set</a:t>
            </a:r>
            <a:r>
              <a:rPr lang="en-US" dirty="0" smtClean="0"/>
              <a:t> of </a:t>
            </a:r>
            <a:r>
              <a:rPr lang="en-US" dirty="0" smtClean="0">
                <a:solidFill>
                  <a:srgbClr val="0000CC"/>
                </a:solidFill>
              </a:rPr>
              <a:t>rules</a:t>
            </a:r>
            <a:r>
              <a:rPr lang="en-US" dirty="0" smtClean="0"/>
              <a:t> for making </a:t>
            </a:r>
            <a:r>
              <a:rPr lang="en-US" dirty="0" smtClean="0">
                <a:solidFill>
                  <a:srgbClr val="0000CC"/>
                </a:solidFill>
              </a:rPr>
              <a:t>deductions</a:t>
            </a:r>
            <a:r>
              <a:rPr lang="en-US" dirty="0" smtClean="0"/>
              <a:t> that seem </a:t>
            </a:r>
            <a:r>
              <a:rPr lang="en-US" dirty="0" smtClean="0">
                <a:solidFill>
                  <a:srgbClr val="0000CC"/>
                </a:solidFill>
              </a:rPr>
              <a:t>self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00CC"/>
                </a:solidFill>
              </a:rPr>
              <a:t>evident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 </a:t>
            </a:r>
            <a:r>
              <a:rPr lang="en-US" dirty="0" smtClean="0">
                <a:solidFill>
                  <a:srgbClr val="C00000"/>
                </a:solidFill>
              </a:rPr>
              <a:t>traditional</a:t>
            </a:r>
            <a:r>
              <a:rPr lang="en-US" dirty="0" smtClean="0"/>
              <a:t> logic is </a:t>
            </a:r>
            <a:r>
              <a:rPr lang="en-US" dirty="0" smtClean="0">
                <a:solidFill>
                  <a:srgbClr val="C00000"/>
                </a:solidFill>
              </a:rPr>
              <a:t>monotonic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 smtClean="0">
                <a:solidFill>
                  <a:srgbClr val="0000FF"/>
                </a:solidFill>
              </a:rPr>
              <a:t>human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00FF"/>
                </a:solidFill>
              </a:rPr>
              <a:t>reasoning</a:t>
            </a:r>
            <a:r>
              <a:rPr lang="en-US" dirty="0" smtClean="0"/>
              <a:t> is </a:t>
            </a:r>
            <a:r>
              <a:rPr lang="en-US" dirty="0" smtClean="0">
                <a:solidFill>
                  <a:srgbClr val="FF0000"/>
                </a:solidFill>
              </a:rPr>
              <a:t>non-monotonic</a:t>
            </a:r>
            <a:r>
              <a:rPr lang="en-US" dirty="0" smtClean="0"/>
              <a:t> in nature. </a:t>
            </a:r>
          </a:p>
          <a:p>
            <a:r>
              <a:rPr lang="en-US" dirty="0" smtClean="0"/>
              <a:t>This means, we </a:t>
            </a:r>
            <a:r>
              <a:rPr lang="en-US" dirty="0" smtClean="0">
                <a:solidFill>
                  <a:srgbClr val="FF0000"/>
                </a:solidFill>
              </a:rPr>
              <a:t>reach</a:t>
            </a:r>
            <a:r>
              <a:rPr lang="en-US" dirty="0" smtClean="0"/>
              <a:t> to </a:t>
            </a:r>
            <a:r>
              <a:rPr lang="en-US" dirty="0" smtClean="0">
                <a:solidFill>
                  <a:srgbClr val="0000CC"/>
                </a:solidFill>
              </a:rPr>
              <a:t>conclusions</a:t>
            </a:r>
            <a:r>
              <a:rPr lang="en-US" dirty="0" smtClean="0"/>
              <a:t> from certain </a:t>
            </a:r>
            <a:r>
              <a:rPr lang="en-US" dirty="0" smtClean="0">
                <a:solidFill>
                  <a:srgbClr val="0000CC"/>
                </a:solidFill>
              </a:rPr>
              <a:t>premises</a:t>
            </a:r>
            <a:r>
              <a:rPr lang="en-US" dirty="0" smtClean="0"/>
              <a:t> that we would </a:t>
            </a:r>
            <a:r>
              <a:rPr lang="en-US" dirty="0" smtClean="0">
                <a:solidFill>
                  <a:srgbClr val="FF0000"/>
                </a:solidFill>
              </a:rPr>
              <a:t>not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reach</a:t>
            </a:r>
            <a:r>
              <a:rPr lang="en-US" dirty="0" smtClean="0"/>
              <a:t> if certain </a:t>
            </a:r>
            <a:r>
              <a:rPr lang="en-US" dirty="0" smtClean="0">
                <a:solidFill>
                  <a:srgbClr val="0000FF"/>
                </a:solidFill>
              </a:rPr>
              <a:t>other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00FF"/>
                </a:solidFill>
              </a:rPr>
              <a:t>sentences</a:t>
            </a:r>
            <a:r>
              <a:rPr lang="en-US" dirty="0" smtClean="0"/>
              <a:t> are </a:t>
            </a:r>
            <a:r>
              <a:rPr lang="en-US" dirty="0" smtClean="0">
                <a:solidFill>
                  <a:srgbClr val="0000FF"/>
                </a:solidFill>
              </a:rPr>
              <a:t>included</a:t>
            </a:r>
            <a:r>
              <a:rPr lang="en-US" dirty="0" smtClean="0"/>
              <a:t> in our </a:t>
            </a:r>
            <a:r>
              <a:rPr lang="en-US" dirty="0" smtClean="0">
                <a:solidFill>
                  <a:srgbClr val="0000FF"/>
                </a:solidFill>
              </a:rPr>
              <a:t>premises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382000" cy="57150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800" b="1" dirty="0" smtClean="0">
                <a:solidFill>
                  <a:srgbClr val="C00000"/>
                </a:solidFill>
              </a:rPr>
              <a:t>    Non-Monotonic Logic</a:t>
            </a:r>
          </a:p>
          <a:p>
            <a:r>
              <a:rPr lang="en-US" dirty="0" smtClean="0"/>
              <a:t>A </a:t>
            </a:r>
            <a:r>
              <a:rPr lang="en-US" dirty="0" smtClean="0">
                <a:solidFill>
                  <a:srgbClr val="0000CC"/>
                </a:solidFill>
              </a:rPr>
              <a:t>logic</a:t>
            </a:r>
            <a:r>
              <a:rPr lang="en-US" dirty="0" smtClean="0"/>
              <a:t> is </a:t>
            </a:r>
            <a:r>
              <a:rPr lang="en-US" dirty="0" smtClean="0">
                <a:solidFill>
                  <a:srgbClr val="C00000"/>
                </a:solidFill>
              </a:rPr>
              <a:t>non-monotonic</a:t>
            </a:r>
            <a:r>
              <a:rPr lang="en-US" dirty="0" smtClean="0"/>
              <a:t> if the </a:t>
            </a:r>
            <a:r>
              <a:rPr lang="en-US" dirty="0" smtClean="0">
                <a:solidFill>
                  <a:srgbClr val="0000FF"/>
                </a:solidFill>
              </a:rPr>
              <a:t>truth</a:t>
            </a:r>
            <a:r>
              <a:rPr lang="en-US" dirty="0" smtClean="0"/>
              <a:t> of a </a:t>
            </a:r>
            <a:r>
              <a:rPr lang="en-US" dirty="0" smtClean="0">
                <a:solidFill>
                  <a:srgbClr val="0000FF"/>
                </a:solidFill>
              </a:rPr>
              <a:t>proposition</a:t>
            </a:r>
            <a:r>
              <a:rPr lang="en-US" dirty="0" smtClean="0"/>
              <a:t> may </a:t>
            </a:r>
            <a:r>
              <a:rPr lang="en-US" dirty="0" smtClean="0">
                <a:solidFill>
                  <a:srgbClr val="C00000"/>
                </a:solidFill>
              </a:rPr>
              <a:t>change</a:t>
            </a:r>
            <a:r>
              <a:rPr lang="en-US" dirty="0" smtClean="0"/>
              <a:t> when </a:t>
            </a:r>
            <a:r>
              <a:rPr lang="en-US" dirty="0" smtClean="0">
                <a:solidFill>
                  <a:srgbClr val="C00000"/>
                </a:solidFill>
              </a:rPr>
              <a:t>new</a:t>
            </a:r>
            <a:r>
              <a:rPr lang="en-US" dirty="0" smtClean="0"/>
              <a:t> information (</a:t>
            </a:r>
            <a:r>
              <a:rPr lang="en-US" dirty="0" smtClean="0">
                <a:solidFill>
                  <a:srgbClr val="0000FF"/>
                </a:solidFill>
              </a:rPr>
              <a:t>axioms</a:t>
            </a:r>
            <a:r>
              <a:rPr lang="en-US" dirty="0" smtClean="0"/>
              <a:t>) are </a:t>
            </a:r>
            <a:r>
              <a:rPr lang="en-US" dirty="0" smtClean="0">
                <a:solidFill>
                  <a:srgbClr val="C00000"/>
                </a:solidFill>
              </a:rPr>
              <a:t>added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 </a:t>
            </a:r>
            <a:r>
              <a:rPr lang="en-US" dirty="0" smtClean="0">
                <a:solidFill>
                  <a:srgbClr val="FF0000"/>
                </a:solidFill>
              </a:rPr>
              <a:t>non-monotonic</a:t>
            </a:r>
            <a:r>
              <a:rPr lang="en-US" dirty="0" smtClean="0"/>
              <a:t> human </a:t>
            </a:r>
            <a:r>
              <a:rPr lang="en-US" dirty="0" smtClean="0">
                <a:solidFill>
                  <a:srgbClr val="FF0000"/>
                </a:solidFill>
              </a:rPr>
              <a:t>reasoning</a:t>
            </a:r>
            <a:r>
              <a:rPr lang="en-US" dirty="0" smtClean="0"/>
              <a:t> is caused by the fact that our </a:t>
            </a:r>
            <a:r>
              <a:rPr lang="en-US" dirty="0" smtClean="0">
                <a:solidFill>
                  <a:srgbClr val="0000FF"/>
                </a:solidFill>
              </a:rPr>
              <a:t>knowledge</a:t>
            </a:r>
            <a:r>
              <a:rPr lang="en-US" dirty="0" smtClean="0"/>
              <a:t> about the </a:t>
            </a:r>
            <a:r>
              <a:rPr lang="en-US" dirty="0" smtClean="0">
                <a:solidFill>
                  <a:srgbClr val="0000FF"/>
                </a:solidFill>
              </a:rPr>
              <a:t>world</a:t>
            </a:r>
            <a:r>
              <a:rPr lang="en-US" dirty="0" smtClean="0"/>
              <a:t> is always </a:t>
            </a:r>
            <a:r>
              <a:rPr lang="en-US" dirty="0" smtClean="0">
                <a:solidFill>
                  <a:srgbClr val="0000FF"/>
                </a:solidFill>
              </a:rPr>
              <a:t>incomplete</a:t>
            </a:r>
            <a:r>
              <a:rPr lang="en-US" dirty="0" smtClean="0"/>
              <a:t> </a:t>
            </a:r>
            <a:r>
              <a:rPr lang="en-US" dirty="0" smtClean="0"/>
              <a:t>.</a:t>
            </a:r>
          </a:p>
          <a:p>
            <a:r>
              <a:rPr lang="en-US" dirty="0" smtClean="0"/>
              <a:t> Therefore </a:t>
            </a:r>
            <a:r>
              <a:rPr lang="en-US" dirty="0" smtClean="0"/>
              <a:t>we often </a:t>
            </a:r>
            <a:r>
              <a:rPr lang="en-US" dirty="0" smtClean="0">
                <a:solidFill>
                  <a:srgbClr val="C00000"/>
                </a:solidFill>
              </a:rPr>
              <a:t>revise</a:t>
            </a:r>
            <a:r>
              <a:rPr lang="en-US" dirty="0" smtClean="0"/>
              <a:t> our </a:t>
            </a:r>
            <a:r>
              <a:rPr lang="en-US" dirty="0" smtClean="0">
                <a:solidFill>
                  <a:srgbClr val="0000FF"/>
                </a:solidFill>
              </a:rPr>
              <a:t>conclusions</a:t>
            </a:r>
            <a:r>
              <a:rPr lang="en-US" dirty="0" smtClean="0"/>
              <a:t>, when </a:t>
            </a:r>
            <a:r>
              <a:rPr lang="en-US" dirty="0" smtClean="0">
                <a:solidFill>
                  <a:srgbClr val="C00000"/>
                </a:solidFill>
              </a:rPr>
              <a:t>new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00FF"/>
                </a:solidFill>
              </a:rPr>
              <a:t>information</a:t>
            </a:r>
            <a:r>
              <a:rPr lang="en-US" dirty="0" smtClean="0"/>
              <a:t> becomes </a:t>
            </a:r>
            <a:r>
              <a:rPr lang="en-US" dirty="0" smtClean="0">
                <a:solidFill>
                  <a:srgbClr val="0000FF"/>
                </a:solidFill>
              </a:rPr>
              <a:t>available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b="1" dirty="0" smtClean="0">
                <a:solidFill>
                  <a:srgbClr val="C00000"/>
                </a:solidFill>
              </a:rPr>
              <a:t>Example  </a:t>
            </a:r>
            <a:r>
              <a:rPr lang="en-US" b="1" dirty="0" smtClean="0">
                <a:solidFill>
                  <a:srgbClr val="C00000"/>
                </a:solidFill>
              </a:rPr>
              <a:t>:</a:t>
            </a:r>
            <a:endParaRPr lang="en-US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en-US" b="1" dirty="0" smtClean="0">
                <a:solidFill>
                  <a:srgbClr val="0000CC"/>
                </a:solidFill>
              </a:rPr>
              <a:t>                           Birds typically fly.</a:t>
            </a:r>
          </a:p>
          <a:p>
            <a:pPr>
              <a:buNone/>
            </a:pPr>
            <a:r>
              <a:rPr lang="en-US" b="1" dirty="0" smtClean="0">
                <a:solidFill>
                  <a:srgbClr val="0000CC"/>
                </a:solidFill>
              </a:rPr>
              <a:t>                           </a:t>
            </a:r>
            <a:r>
              <a:rPr lang="en-US" b="1" dirty="0" err="1" smtClean="0">
                <a:solidFill>
                  <a:srgbClr val="0000CC"/>
                </a:solidFill>
              </a:rPr>
              <a:t>Tweety</a:t>
            </a:r>
            <a:r>
              <a:rPr lang="en-US" b="1" dirty="0" smtClean="0">
                <a:solidFill>
                  <a:srgbClr val="0000CC"/>
                </a:solidFill>
              </a:rPr>
              <a:t> is a bird.</a:t>
            </a:r>
          </a:p>
          <a:p>
            <a:pPr>
              <a:buNone/>
            </a:pPr>
            <a:r>
              <a:rPr lang="en-US" dirty="0" smtClean="0"/>
              <a:t>                          --------------------------</a:t>
            </a:r>
          </a:p>
          <a:p>
            <a:pPr>
              <a:buNone/>
            </a:pPr>
            <a:r>
              <a:rPr lang="en-US" dirty="0" smtClean="0"/>
              <a:t>                         </a:t>
            </a:r>
            <a:r>
              <a:rPr lang="en-US" dirty="0" err="1" smtClean="0">
                <a:solidFill>
                  <a:srgbClr val="FF0000"/>
                </a:solidFill>
              </a:rPr>
              <a:t>Tweety</a:t>
            </a:r>
            <a:r>
              <a:rPr lang="en-US" dirty="0" smtClean="0">
                <a:solidFill>
                  <a:srgbClr val="FF0000"/>
                </a:solidFill>
              </a:rPr>
              <a:t> (</a:t>
            </a:r>
            <a:r>
              <a:rPr lang="en-US" dirty="0" smtClean="0">
                <a:solidFill>
                  <a:srgbClr val="0000CC"/>
                </a:solidFill>
              </a:rPr>
              <a:t>presumably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ar-EG" dirty="0" smtClean="0">
                <a:solidFill>
                  <a:srgbClr val="FF0000"/>
                </a:solidFill>
              </a:rPr>
              <a:t>محتمل</a:t>
            </a:r>
            <a:r>
              <a:rPr lang="en-US" dirty="0" smtClean="0">
                <a:solidFill>
                  <a:srgbClr val="FF0000"/>
                </a:solidFill>
              </a:rPr>
              <a:t>) flies</a:t>
            </a:r>
            <a:r>
              <a:rPr lang="en-US" dirty="0" smtClean="0"/>
              <a:t>.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7738</TotalTime>
  <Words>2268</Words>
  <Application>Microsoft Office PowerPoint</Application>
  <PresentationFormat>On-screen Show (4:3)</PresentationFormat>
  <Paragraphs>491</Paragraphs>
  <Slides>63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63</vt:i4>
      </vt:variant>
    </vt:vector>
  </HeadingPairs>
  <TitlesOfParts>
    <vt:vector size="64" baseType="lpstr">
      <vt:lpstr>Flow</vt:lpstr>
      <vt:lpstr>Artificial Intelligence</vt:lpstr>
      <vt:lpstr>Reasoning System Symbolic , Statistical</vt:lpstr>
      <vt:lpstr>Slide 3</vt:lpstr>
      <vt:lpstr>Slide 4</vt:lpstr>
      <vt:lpstr>Slide 5</vt:lpstr>
      <vt:lpstr> Sources of Uncertainty in Reasoning</vt:lpstr>
      <vt:lpstr>Slide 7</vt:lpstr>
      <vt:lpstr>Slide 8</vt:lpstr>
      <vt:lpstr>Slide 9</vt:lpstr>
      <vt:lpstr> Different Methods of Reasoning</vt:lpstr>
      <vt:lpstr>Deduction Reasoning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Approaches to Reasoning</vt:lpstr>
      <vt:lpstr>1. Symbolic Reasoning</vt:lpstr>
      <vt:lpstr> Non-Monotonic Reasoning</vt:lpstr>
      <vt:lpstr> Default Reasoning</vt:lpstr>
      <vt:lpstr>Slide 28</vt:lpstr>
      <vt:lpstr>Default Logic</vt:lpstr>
      <vt:lpstr>Slide 30</vt:lpstr>
      <vt:lpstr>  Circumscription محيط</vt:lpstr>
      <vt:lpstr>2. Statistical Reasoning :</vt:lpstr>
      <vt:lpstr>Slide 33</vt:lpstr>
      <vt:lpstr>Slide 34</vt:lpstr>
      <vt:lpstr>Slide 35</vt:lpstr>
      <vt:lpstr>Slide 36</vt:lpstr>
      <vt:lpstr>Slide 37</vt:lpstr>
      <vt:lpstr>Slide 38</vt:lpstr>
      <vt:lpstr>Slide 39</vt:lpstr>
      <vt:lpstr>Slide 40</vt:lpstr>
      <vt:lpstr>Slide 41</vt:lpstr>
      <vt:lpstr>Slide 42</vt:lpstr>
      <vt:lpstr>Slide 43</vt:lpstr>
      <vt:lpstr>Slide 44</vt:lpstr>
      <vt:lpstr>Slide 45</vt:lpstr>
      <vt:lpstr>Slide 46</vt:lpstr>
      <vt:lpstr>Slide 47</vt:lpstr>
      <vt:lpstr>Slide 48</vt:lpstr>
      <vt:lpstr>Slide 49</vt:lpstr>
      <vt:lpstr>Slide 50</vt:lpstr>
      <vt:lpstr>Slide 51</vt:lpstr>
      <vt:lpstr>Slide 52</vt:lpstr>
      <vt:lpstr>Slide 53</vt:lpstr>
      <vt:lpstr>Slide 54</vt:lpstr>
      <vt:lpstr>Slide 55</vt:lpstr>
      <vt:lpstr>Slide 56</vt:lpstr>
      <vt:lpstr>Slide 57</vt:lpstr>
      <vt:lpstr>Slide 58</vt:lpstr>
      <vt:lpstr>Slide 59</vt:lpstr>
      <vt:lpstr>Slide 60</vt:lpstr>
      <vt:lpstr>Slide 61</vt:lpstr>
      <vt:lpstr>Slide 62</vt:lpstr>
      <vt:lpstr>Slide 63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Artificial Intelligence</dc:title>
  <dc:creator>Sammak</dc:creator>
  <cp:lastModifiedBy>Sammak</cp:lastModifiedBy>
  <cp:revision>246</cp:revision>
  <dcterms:created xsi:type="dcterms:W3CDTF">2006-08-16T00:00:00Z</dcterms:created>
  <dcterms:modified xsi:type="dcterms:W3CDTF">2013-12-07T17:46:56Z</dcterms:modified>
</cp:coreProperties>
</file>